
<file path=[Content_Types].xml><?xml version="1.0" encoding="utf-8"?>
<Types xmlns="http://schemas.openxmlformats.org/package/2006/content-types">
  <Default Extension="xml" ContentType="application/xml"/>
  <Default Extension="jpeg" ContentType="image/jpeg"/>
  <Default Extension="wdp" ContentType="image/vnd.ms-photo"/>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6"/>
  </p:notesMasterIdLst>
  <p:sldIdLst>
    <p:sldId id="257" r:id="rId2"/>
    <p:sldId id="259" r:id="rId3"/>
    <p:sldId id="258" r:id="rId4"/>
    <p:sldId id="260" r:id="rId5"/>
    <p:sldId id="261" r:id="rId6"/>
    <p:sldId id="264" r:id="rId7"/>
    <p:sldId id="262" r:id="rId8"/>
    <p:sldId id="263" r:id="rId9"/>
    <p:sldId id="265" r:id="rId10"/>
    <p:sldId id="268" r:id="rId11"/>
    <p:sldId id="269" r:id="rId12"/>
    <p:sldId id="270" r:id="rId13"/>
    <p:sldId id="272" r:id="rId14"/>
    <p:sldId id="266"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915"/>
    <p:restoredTop sz="94631"/>
  </p:normalViewPr>
  <p:slideViewPr>
    <p:cSldViewPr snapToGrid="0" snapToObjects="1">
      <p:cViewPr varScale="1">
        <p:scale>
          <a:sx n="91" d="100"/>
          <a:sy n="91" d="100"/>
        </p:scale>
        <p:origin x="208" y="66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notesMaster" Target="notesMasters/notesMaster1.xml"/><Relationship Id="rId17" Type="http://schemas.openxmlformats.org/officeDocument/2006/relationships/presProps" Target="presProps.xml"/><Relationship Id="rId18" Type="http://schemas.openxmlformats.org/officeDocument/2006/relationships/viewProps" Target="viewProps.xml"/><Relationship Id="rId19" Type="http://schemas.openxmlformats.org/officeDocument/2006/relationships/theme" Target="theme/theme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98D13A9-A532-3E4E-AB23-21774BCE25EE}" type="datetimeFigureOut">
              <a:t>7/17/19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E9A798A-8603-8748-8E1D-2B870CA54A8C}" type="slidenum">
              <a:t>‹#›</a:t>
            </a:fld>
            <a:endParaRPr lang="en-US"/>
          </a:p>
        </p:txBody>
      </p:sp>
    </p:spTree>
    <p:extLst>
      <p:ext uri="{BB962C8B-B14F-4D97-AF65-F5344CB8AC3E}">
        <p14:creationId xmlns:p14="http://schemas.microsoft.com/office/powerpoint/2010/main" val="16570514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1D82688-F8B4-4AA7-B8B7-3F4F34933128}" type="slidenum">
              <a:rPr lang="zh-CN" altLang="en-US" smtClean="0">
                <a:solidFill>
                  <a:prstClr val="black"/>
                </a:solidFill>
                <a:latin typeface="等线" panose="020F0502020204030204"/>
                <a:ea typeface="等线" panose="02010600030101010101" pitchFamily="2" charset="-122"/>
              </a:rPr>
              <a:pPr/>
              <a:t>2</a:t>
            </a:fld>
            <a:endParaRPr lang="zh-CN" altLang="en-US">
              <a:solidFill>
                <a:prstClr val="black"/>
              </a:solidFill>
              <a:latin typeface="等线" panose="020F0502020204030204"/>
              <a:ea typeface="等线" panose="02010600030101010101" pitchFamily="2" charset="-122"/>
            </a:endParaRPr>
          </a:p>
        </p:txBody>
      </p:sp>
    </p:spTree>
    <p:extLst>
      <p:ext uri="{BB962C8B-B14F-4D97-AF65-F5344CB8AC3E}">
        <p14:creationId xmlns:p14="http://schemas.microsoft.com/office/powerpoint/2010/main" val="5435502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0CC5DBA9-FCCF-D549-B616-E1037D571AD7}" type="datetimeFigureOut">
              <a:t>7/17/19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C720848-4480-0544-9E2F-00BB42E6B151}" type="slidenum">
              <a:t>‹#›</a:t>
            </a:fld>
            <a:endParaRPr lang="en-US"/>
          </a:p>
        </p:txBody>
      </p:sp>
    </p:spTree>
    <p:extLst>
      <p:ext uri="{BB962C8B-B14F-4D97-AF65-F5344CB8AC3E}">
        <p14:creationId xmlns:p14="http://schemas.microsoft.com/office/powerpoint/2010/main" val="3572484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CC5DBA9-FCCF-D549-B616-E1037D571AD7}" type="datetimeFigureOut">
              <a:t>7/17/19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C720848-4480-0544-9E2F-00BB42E6B151}" type="slidenum">
              <a:t>‹#›</a:t>
            </a:fld>
            <a:endParaRPr lang="en-US"/>
          </a:p>
        </p:txBody>
      </p:sp>
    </p:spTree>
    <p:extLst>
      <p:ext uri="{BB962C8B-B14F-4D97-AF65-F5344CB8AC3E}">
        <p14:creationId xmlns:p14="http://schemas.microsoft.com/office/powerpoint/2010/main" val="11767375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CC5DBA9-FCCF-D549-B616-E1037D571AD7}" type="datetimeFigureOut">
              <a:t>7/17/19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C720848-4480-0544-9E2F-00BB42E6B151}" type="slidenum">
              <a:t>‹#›</a:t>
            </a:fld>
            <a:endParaRPr lang="en-US"/>
          </a:p>
        </p:txBody>
      </p:sp>
    </p:spTree>
    <p:extLst>
      <p:ext uri="{BB962C8B-B14F-4D97-AF65-F5344CB8AC3E}">
        <p14:creationId xmlns:p14="http://schemas.microsoft.com/office/powerpoint/2010/main" val="125089594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节标题">
    <p:spTree>
      <p:nvGrpSpPr>
        <p:cNvPr id="1" name=""/>
        <p:cNvGrpSpPr/>
        <p:nvPr/>
      </p:nvGrpSpPr>
      <p:grpSpPr>
        <a:xfrm>
          <a:off x="0" y="0"/>
          <a:ext cx="0" cy="0"/>
          <a:chOff x="0" y="0"/>
          <a:chExt cx="0" cy="0"/>
        </a:xfrm>
      </p:grpSpPr>
      <p:sp>
        <p:nvSpPr>
          <p:cNvPr id="2" name="五边形 1"/>
          <p:cNvSpPr/>
          <p:nvPr userDrawn="1"/>
        </p:nvSpPr>
        <p:spPr>
          <a:xfrm rot="5400000">
            <a:off x="11706839" y="180360"/>
            <a:ext cx="266703" cy="299683"/>
          </a:xfrm>
          <a:prstGeom prst="homePlate">
            <a:avLst>
              <a:gd name="adj" fmla="val 28205"/>
            </a:avLst>
          </a:prstGeom>
          <a:solidFill>
            <a:srgbClr val="1987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标题 17"/>
          <p:cNvSpPr>
            <a:spLocks noGrp="1"/>
          </p:cNvSpPr>
          <p:nvPr>
            <p:ph type="title"/>
          </p:nvPr>
        </p:nvSpPr>
        <p:spPr>
          <a:xfrm>
            <a:off x="328546" y="268416"/>
            <a:ext cx="10515600" cy="571842"/>
          </a:xfrm>
          <a:prstGeom prst="rect">
            <a:avLst/>
          </a:prstGeom>
        </p:spPr>
        <p:txBody>
          <a:bodyPr>
            <a:noAutofit/>
          </a:bodyPr>
          <a:lstStyle>
            <a:lvl1pPr algn="l">
              <a:defRPr sz="2700" b="0" i="0">
                <a:solidFill>
                  <a:schemeClr val="tx1">
                    <a:lumMod val="75000"/>
                    <a:lumOff val="25000"/>
                  </a:schemeClr>
                </a:solidFill>
                <a:latin typeface="Microsoft YaHei Light" panose="020B0502040204020203" pitchFamily="34" charset="-122"/>
                <a:ea typeface="Microsoft YaHei Light" panose="020B0502040204020203" pitchFamily="34" charset="-122"/>
                <a:cs typeface="Microsoft YaHei Light" panose="020B0502040204020203" pitchFamily="34" charset="-122"/>
              </a:defRPr>
            </a:lvl1pPr>
          </a:lstStyle>
          <a:p>
            <a:r>
              <a:rPr kumimoji="1" lang="zh-CN" altLang="en-US" dirty="0"/>
              <a:t>单击此处编辑母版标题样式</a:t>
            </a:r>
          </a:p>
        </p:txBody>
      </p:sp>
      <p:sp>
        <p:nvSpPr>
          <p:cNvPr id="7" name="Shape 920">
            <a:extLst>
              <a:ext uri="{FF2B5EF4-FFF2-40B4-BE49-F238E27FC236}">
                <a16:creationId xmlns:a16="http://schemas.microsoft.com/office/drawing/2014/main" xmlns="" id="{CB6BD84E-1F33-45A0-9974-FE0DC4500D0E}"/>
              </a:ext>
            </a:extLst>
          </p:cNvPr>
          <p:cNvSpPr/>
          <p:nvPr userDrawn="1"/>
        </p:nvSpPr>
        <p:spPr>
          <a:xfrm flipH="1">
            <a:off x="270469" y="370627"/>
            <a:ext cx="36000" cy="360000"/>
          </a:xfrm>
          <a:prstGeom prst="rect">
            <a:avLst/>
          </a:prstGeom>
          <a:solidFill>
            <a:srgbClr val="1987CC"/>
          </a:solidFill>
          <a:ln w="12700">
            <a:noFill/>
            <a:miter lim="400000"/>
          </a:ln>
        </p:spPr>
        <p:txBody>
          <a:bodyPr lIns="50800" tIns="50800" rIns="50800" bIns="50800" anchor="ctr"/>
          <a:lstStyle/>
          <a:p>
            <a:pPr>
              <a:defRPr sz="3200">
                <a:solidFill>
                  <a:srgbClr val="FFFFFF"/>
                </a:solidFill>
              </a:defRPr>
            </a:pPr>
            <a:endParaRPr/>
          </a:p>
        </p:txBody>
      </p:sp>
    </p:spTree>
    <p:extLst>
      <p:ext uri="{BB962C8B-B14F-4D97-AF65-F5344CB8AC3E}">
        <p14:creationId xmlns:p14="http://schemas.microsoft.com/office/powerpoint/2010/main" val="922879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CC5DBA9-FCCF-D549-B616-E1037D571AD7}" type="datetimeFigureOut">
              <a:t>7/17/19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C720848-4480-0544-9E2F-00BB42E6B151}" type="slidenum">
              <a:t>‹#›</a:t>
            </a:fld>
            <a:endParaRPr lang="en-US"/>
          </a:p>
        </p:txBody>
      </p:sp>
    </p:spTree>
    <p:extLst>
      <p:ext uri="{BB962C8B-B14F-4D97-AF65-F5344CB8AC3E}">
        <p14:creationId xmlns:p14="http://schemas.microsoft.com/office/powerpoint/2010/main" val="20580906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CC5DBA9-FCCF-D549-B616-E1037D571AD7}" type="datetimeFigureOut">
              <a:t>7/17/19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C720848-4480-0544-9E2F-00BB42E6B151}" type="slidenum">
              <a:t>‹#›</a:t>
            </a:fld>
            <a:endParaRPr lang="en-US"/>
          </a:p>
        </p:txBody>
      </p:sp>
    </p:spTree>
    <p:extLst>
      <p:ext uri="{BB962C8B-B14F-4D97-AF65-F5344CB8AC3E}">
        <p14:creationId xmlns:p14="http://schemas.microsoft.com/office/powerpoint/2010/main" val="8106540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CC5DBA9-FCCF-D549-B616-E1037D571AD7}" type="datetimeFigureOut">
              <a:t>7/17/19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C720848-4480-0544-9E2F-00BB42E6B151}" type="slidenum">
              <a:t>‹#›</a:t>
            </a:fld>
            <a:endParaRPr lang="en-US"/>
          </a:p>
        </p:txBody>
      </p:sp>
    </p:spTree>
    <p:extLst>
      <p:ext uri="{BB962C8B-B14F-4D97-AF65-F5344CB8AC3E}">
        <p14:creationId xmlns:p14="http://schemas.microsoft.com/office/powerpoint/2010/main" val="10256054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CC5DBA9-FCCF-D549-B616-E1037D571AD7}" type="datetimeFigureOut">
              <a:t>7/17/19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C720848-4480-0544-9E2F-00BB42E6B151}" type="slidenum">
              <a:t>‹#›</a:t>
            </a:fld>
            <a:endParaRPr lang="en-US"/>
          </a:p>
        </p:txBody>
      </p:sp>
    </p:spTree>
    <p:extLst>
      <p:ext uri="{BB962C8B-B14F-4D97-AF65-F5344CB8AC3E}">
        <p14:creationId xmlns:p14="http://schemas.microsoft.com/office/powerpoint/2010/main" val="16473330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CC5DBA9-FCCF-D549-B616-E1037D571AD7}" type="datetimeFigureOut">
              <a:t>7/17/19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C720848-4480-0544-9E2F-00BB42E6B151}" type="slidenum">
              <a:t>‹#›</a:t>
            </a:fld>
            <a:endParaRPr lang="en-US"/>
          </a:p>
        </p:txBody>
      </p:sp>
    </p:spTree>
    <p:extLst>
      <p:ext uri="{BB962C8B-B14F-4D97-AF65-F5344CB8AC3E}">
        <p14:creationId xmlns:p14="http://schemas.microsoft.com/office/powerpoint/2010/main" val="13673438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CC5DBA9-FCCF-D549-B616-E1037D571AD7}" type="datetimeFigureOut">
              <a:t>7/17/19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C720848-4480-0544-9E2F-00BB42E6B151}" type="slidenum">
              <a:t>‹#›</a:t>
            </a:fld>
            <a:endParaRPr lang="en-US"/>
          </a:p>
        </p:txBody>
      </p:sp>
    </p:spTree>
    <p:extLst>
      <p:ext uri="{BB962C8B-B14F-4D97-AF65-F5344CB8AC3E}">
        <p14:creationId xmlns:p14="http://schemas.microsoft.com/office/powerpoint/2010/main" val="7248240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CC5DBA9-FCCF-D549-B616-E1037D571AD7}" type="datetimeFigureOut">
              <a:t>7/17/19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C720848-4480-0544-9E2F-00BB42E6B151}" type="slidenum">
              <a:t>‹#›</a:t>
            </a:fld>
            <a:endParaRPr lang="en-US"/>
          </a:p>
        </p:txBody>
      </p:sp>
    </p:spTree>
    <p:extLst>
      <p:ext uri="{BB962C8B-B14F-4D97-AF65-F5344CB8AC3E}">
        <p14:creationId xmlns:p14="http://schemas.microsoft.com/office/powerpoint/2010/main" val="15912012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CC5DBA9-FCCF-D549-B616-E1037D571AD7}" type="datetimeFigureOut">
              <a:t>7/17/19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C720848-4480-0544-9E2F-00BB42E6B151}" type="slidenum">
              <a:t>‹#›</a:t>
            </a:fld>
            <a:endParaRPr lang="en-US"/>
          </a:p>
        </p:txBody>
      </p:sp>
    </p:spTree>
    <p:extLst>
      <p:ext uri="{BB962C8B-B14F-4D97-AF65-F5344CB8AC3E}">
        <p14:creationId xmlns:p14="http://schemas.microsoft.com/office/powerpoint/2010/main" val="705250133"/>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CC5DBA9-FCCF-D549-B616-E1037D571AD7}" type="datetimeFigureOut">
              <a:t>7/17/19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C720848-4480-0544-9E2F-00BB42E6B151}" type="slidenum">
              <a:t>‹#›</a:t>
            </a:fld>
            <a:endParaRPr lang="en-US"/>
          </a:p>
        </p:txBody>
      </p:sp>
    </p:spTree>
    <p:extLst>
      <p:ext uri="{BB962C8B-B14F-4D97-AF65-F5344CB8AC3E}">
        <p14:creationId xmlns:p14="http://schemas.microsoft.com/office/powerpoint/2010/main" val="135020033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tags" Target="../tags/tag3.xml"/><Relationship Id="rId4" Type="http://schemas.openxmlformats.org/officeDocument/2006/relationships/slideLayout" Target="../slideLayouts/slideLayout1.xml"/><Relationship Id="rId5" Type="http://schemas.openxmlformats.org/officeDocument/2006/relationships/image" Target="../media/image1.tiff"/><Relationship Id="rId1" Type="http://schemas.openxmlformats.org/officeDocument/2006/relationships/tags" Target="../tags/tag1.xml"/><Relationship Id="rId2" Type="http://schemas.openxmlformats.org/officeDocument/2006/relationships/tags" Target="../tags/tag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2.tif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3.tiff"/><Relationship Id="rId3" Type="http://schemas.openxmlformats.org/officeDocument/2006/relationships/image" Target="../media/image14.tif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5.tif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6.tif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7.tiff"/></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4" Type="http://schemas.microsoft.com/office/2007/relationships/hdphoto" Target="../media/hdphoto1.wdp"/><Relationship Id="rId5" Type="http://schemas.openxmlformats.org/officeDocument/2006/relationships/image" Target="../media/image3.png"/><Relationship Id="rId1" Type="http://schemas.openxmlformats.org/officeDocument/2006/relationships/slideLayout" Target="../slideLayouts/slideLayout7.xml"/><Relationship Id="rId2" Type="http://schemas.openxmlformats.org/officeDocument/2006/relationships/notesSlide" Target="../notesSlides/notesSlide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4.tif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5.tif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6.tif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7.tiff"/></Relationships>
</file>

<file path=ppt/slides/_rels/slide7.xml.rels><?xml version="1.0" encoding="UTF-8" standalone="yes"?>
<Relationships xmlns="http://schemas.openxmlformats.org/package/2006/relationships"><Relationship Id="rId3" Type="http://schemas.openxmlformats.org/officeDocument/2006/relationships/hyperlink" Target="https://zh.wikipedia.org/wiki/%E8%99%9A%E6%8B%9F%E4%B8%93%E7%94%A8%E6%9C%8D%E5%8A%A1%E5%99%A8" TargetMode="External"/><Relationship Id="rId4" Type="http://schemas.openxmlformats.org/officeDocument/2006/relationships/hyperlink" Target="https://zh.wikipedia.org/wiki/%E5%9F%BA%E4%BA%8E%E5%86%85%E6%A0%B8%E7%9A%84%E8%99%9A%E6%8B%9F%E6%9C%BA" TargetMode="External"/><Relationship Id="rId5" Type="http://schemas.openxmlformats.org/officeDocument/2006/relationships/image" Target="../media/image8.tiff"/><Relationship Id="rId1" Type="http://schemas.openxmlformats.org/officeDocument/2006/relationships/slideLayout" Target="../slideLayouts/slideLayout12.xml"/><Relationship Id="rId2" Type="http://schemas.openxmlformats.org/officeDocument/2006/relationships/hyperlink" Target="https://zh.wikipedia.org/wiki/Docker"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9.tif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0.tiff"/><Relationship Id="rId3" Type="http://schemas.openxmlformats.org/officeDocument/2006/relationships/image" Target="../media/image11.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19877" y="215900"/>
            <a:ext cx="12211877" cy="6442933"/>
            <a:chOff x="-19878" y="252997"/>
            <a:chExt cx="12211877" cy="6442933"/>
          </a:xfrm>
        </p:grpSpPr>
        <p:sp>
          <p:nvSpPr>
            <p:cNvPr id="29" name="MH_Other_1"/>
            <p:cNvSpPr/>
            <p:nvPr>
              <p:custDataLst>
                <p:tags r:id="rId2"/>
              </p:custDataLst>
            </p:nvPr>
          </p:nvSpPr>
          <p:spPr>
            <a:xfrm>
              <a:off x="-19878" y="3691148"/>
              <a:ext cx="10889324" cy="3004782"/>
            </a:xfrm>
            <a:custGeom>
              <a:avLst/>
              <a:gdLst>
                <a:gd name="connsiteX0" fmla="*/ 0 w 8305800"/>
                <a:gd name="connsiteY0" fmla="*/ 0 h 2857500"/>
                <a:gd name="connsiteX1" fmla="*/ 8305800 w 8305800"/>
                <a:gd name="connsiteY1" fmla="*/ 1466850 h 2857500"/>
                <a:gd name="connsiteX2" fmla="*/ 0 w 8305800"/>
                <a:gd name="connsiteY2" fmla="*/ 2857500 h 2857500"/>
                <a:gd name="connsiteX3" fmla="*/ 0 w 8305800"/>
                <a:gd name="connsiteY3" fmla="*/ 0 h 2857500"/>
                <a:gd name="connsiteX0" fmla="*/ 0 w 8404212"/>
                <a:gd name="connsiteY0" fmla="*/ 0 h 2857500"/>
                <a:gd name="connsiteX1" fmla="*/ 8404212 w 8404212"/>
                <a:gd name="connsiteY1" fmla="*/ 1390650 h 2857500"/>
                <a:gd name="connsiteX2" fmla="*/ 0 w 8404212"/>
                <a:gd name="connsiteY2" fmla="*/ 2857500 h 2857500"/>
                <a:gd name="connsiteX3" fmla="*/ 0 w 8404212"/>
                <a:gd name="connsiteY3" fmla="*/ 0 h 2857500"/>
              </a:gdLst>
              <a:ahLst/>
              <a:cxnLst>
                <a:cxn ang="0">
                  <a:pos x="connsiteX0" y="connsiteY0"/>
                </a:cxn>
                <a:cxn ang="0">
                  <a:pos x="connsiteX1" y="connsiteY1"/>
                </a:cxn>
                <a:cxn ang="0">
                  <a:pos x="connsiteX2" y="connsiteY2"/>
                </a:cxn>
                <a:cxn ang="0">
                  <a:pos x="connsiteX3" y="connsiteY3"/>
                </a:cxn>
              </a:cxnLst>
              <a:rect l="l" t="t" r="r" b="b"/>
              <a:pathLst>
                <a:path w="8404212" h="2857500">
                  <a:moveTo>
                    <a:pt x="0" y="0"/>
                  </a:moveTo>
                  <a:lnTo>
                    <a:pt x="8404212" y="1390650"/>
                  </a:lnTo>
                  <a:lnTo>
                    <a:pt x="0" y="2857500"/>
                  </a:lnTo>
                  <a:lnTo>
                    <a:pt x="0" y="0"/>
                  </a:lnTo>
                  <a:close/>
                </a:path>
              </a:pathLst>
            </a:custGeom>
            <a:solidFill>
              <a:srgbClr val="FFFFFF">
                <a:alpha val="7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57133">
                <a:defRPr/>
              </a:pPr>
              <a:endParaRPr kumimoji="0" lang="zh-CN" altLang="en-US">
                <a:solidFill>
                  <a:prstClr val="white"/>
                </a:solidFill>
              </a:endParaRPr>
            </a:p>
          </p:txBody>
        </p:sp>
        <p:sp>
          <p:nvSpPr>
            <p:cNvPr id="30" name="MH_Other_2"/>
            <p:cNvSpPr/>
            <p:nvPr>
              <p:custDataLst>
                <p:tags r:id="rId3"/>
              </p:custDataLst>
            </p:nvPr>
          </p:nvSpPr>
          <p:spPr>
            <a:xfrm>
              <a:off x="7622107" y="252997"/>
              <a:ext cx="4569892" cy="1362168"/>
            </a:xfrm>
            <a:custGeom>
              <a:avLst/>
              <a:gdLst>
                <a:gd name="connsiteX0" fmla="*/ 38100 w 3733800"/>
                <a:gd name="connsiteY0" fmla="*/ 647700 h 1295400"/>
                <a:gd name="connsiteX1" fmla="*/ 3733800 w 3733800"/>
                <a:gd name="connsiteY1" fmla="*/ 0 h 1295400"/>
                <a:gd name="connsiteX2" fmla="*/ 3733800 w 3733800"/>
                <a:gd name="connsiteY2" fmla="*/ 1295400 h 1295400"/>
                <a:gd name="connsiteX3" fmla="*/ 0 w 3733800"/>
                <a:gd name="connsiteY3" fmla="*/ 704850 h 1295400"/>
                <a:gd name="connsiteX0" fmla="*/ 17471 w 3713171"/>
                <a:gd name="connsiteY0" fmla="*/ 647700 h 1295400"/>
                <a:gd name="connsiteX1" fmla="*/ 3713171 w 3713171"/>
                <a:gd name="connsiteY1" fmla="*/ 0 h 1295400"/>
                <a:gd name="connsiteX2" fmla="*/ 3713171 w 3713171"/>
                <a:gd name="connsiteY2" fmla="*/ 1295400 h 1295400"/>
                <a:gd name="connsiteX3" fmla="*/ 0 w 3713171"/>
                <a:gd name="connsiteY3" fmla="*/ 647700 h 1295400"/>
                <a:gd name="connsiteX0" fmla="*/ 22628 w 3718328"/>
                <a:gd name="connsiteY0" fmla="*/ 647700 h 1295400"/>
                <a:gd name="connsiteX1" fmla="*/ 3718328 w 3718328"/>
                <a:gd name="connsiteY1" fmla="*/ 0 h 1295400"/>
                <a:gd name="connsiteX2" fmla="*/ 3718328 w 3718328"/>
                <a:gd name="connsiteY2" fmla="*/ 1295400 h 1295400"/>
                <a:gd name="connsiteX3" fmla="*/ 0 w 3718328"/>
                <a:gd name="connsiteY3" fmla="*/ 666750 h 1295400"/>
                <a:gd name="connsiteX0" fmla="*/ 0 w 3726643"/>
                <a:gd name="connsiteY0" fmla="*/ 661987 h 1295400"/>
                <a:gd name="connsiteX1" fmla="*/ 3726643 w 3726643"/>
                <a:gd name="connsiteY1" fmla="*/ 0 h 1295400"/>
                <a:gd name="connsiteX2" fmla="*/ 3726643 w 3726643"/>
                <a:gd name="connsiteY2" fmla="*/ 1295400 h 1295400"/>
                <a:gd name="connsiteX3" fmla="*/ 8315 w 3726643"/>
                <a:gd name="connsiteY3" fmla="*/ 666750 h 1295400"/>
              </a:gdLst>
              <a:ahLst/>
              <a:cxnLst>
                <a:cxn ang="0">
                  <a:pos x="connsiteX0" y="connsiteY0"/>
                </a:cxn>
                <a:cxn ang="0">
                  <a:pos x="connsiteX1" y="connsiteY1"/>
                </a:cxn>
                <a:cxn ang="0">
                  <a:pos x="connsiteX2" y="connsiteY2"/>
                </a:cxn>
                <a:cxn ang="0">
                  <a:pos x="connsiteX3" y="connsiteY3"/>
                </a:cxn>
              </a:cxnLst>
              <a:rect l="l" t="t" r="r" b="b"/>
              <a:pathLst>
                <a:path w="3726643" h="1295400">
                  <a:moveTo>
                    <a:pt x="0" y="661987"/>
                  </a:moveTo>
                  <a:lnTo>
                    <a:pt x="3726643" y="0"/>
                  </a:lnTo>
                  <a:lnTo>
                    <a:pt x="3726643" y="1295400"/>
                  </a:lnTo>
                  <a:lnTo>
                    <a:pt x="8315" y="666750"/>
                  </a:lnTo>
                </a:path>
              </a:pathLst>
            </a:custGeom>
            <a:solidFill>
              <a:srgbClr val="6785C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57133">
                <a:defRPr/>
              </a:pPr>
              <a:endParaRPr kumimoji="0" lang="zh-CN" altLang="en-US">
                <a:solidFill>
                  <a:prstClr val="white"/>
                </a:solidFill>
              </a:endParaRPr>
            </a:p>
          </p:txBody>
        </p:sp>
      </p:grpSp>
      <p:sp>
        <p:nvSpPr>
          <p:cNvPr id="13" name="Title 3"/>
          <p:cNvSpPr txBox="1">
            <a:spLocks/>
          </p:cNvSpPr>
          <p:nvPr/>
        </p:nvSpPr>
        <p:spPr>
          <a:xfrm>
            <a:off x="2352142" y="2166003"/>
            <a:ext cx="7554912" cy="90011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ct val="0"/>
              </a:spcAft>
            </a:pPr>
            <a:r>
              <a:rPr kumimoji="0" lang="en-US" sz="5400" b="1" dirty="0" err="1">
                <a:solidFill>
                  <a:srgbClr val="0F1C50"/>
                </a:solidFill>
                <a:latin typeface="微软雅黑" panose="020B0503020204020204" pitchFamily="34" charset="-122"/>
                <a:ea typeface="微软雅黑" panose="020B0503020204020204" pitchFamily="34" charset="-122"/>
                <a:cs typeface="Arial" charset="0"/>
              </a:rPr>
              <a:t>Docker </a:t>
            </a:r>
            <a:r>
              <a:rPr kumimoji="0" lang="zh-CN" altLang="en-US" sz="5400" b="1" dirty="0" err="1">
                <a:solidFill>
                  <a:srgbClr val="0F1C50"/>
                </a:solidFill>
                <a:latin typeface="微软雅黑" panose="020B0503020204020204" pitchFamily="34" charset="-122"/>
                <a:ea typeface="微软雅黑" panose="020B0503020204020204" pitchFamily="34" charset="-122"/>
                <a:cs typeface="Arial" charset="0"/>
              </a:rPr>
              <a:t>从入门到精通</a:t>
            </a:r>
            <a:endParaRPr kumimoji="0" lang="en-US" sz="5400" b="1" dirty="0">
              <a:solidFill>
                <a:srgbClr val="0F1C50"/>
              </a:solidFill>
              <a:latin typeface="微软雅黑" panose="020B0503020204020204" pitchFamily="34" charset="-122"/>
              <a:ea typeface="微软雅黑" panose="020B0503020204020204" pitchFamily="34" charset="-122"/>
              <a:cs typeface="Arial" charset="0"/>
            </a:endParaRPr>
          </a:p>
        </p:txBody>
      </p:sp>
      <p:pic>
        <p:nvPicPr>
          <p:cNvPr id="2" name="Picture 1"/>
          <p:cNvPicPr>
            <a:picLocks noChangeAspect="1"/>
          </p:cNvPicPr>
          <p:nvPr/>
        </p:nvPicPr>
        <p:blipFill>
          <a:blip r:embed="rId5"/>
          <a:stretch>
            <a:fillRect/>
          </a:stretch>
        </p:blipFill>
        <p:spPr>
          <a:xfrm>
            <a:off x="8090954" y="3326873"/>
            <a:ext cx="3632200" cy="3009900"/>
          </a:xfrm>
          <a:prstGeom prst="rect">
            <a:avLst/>
          </a:prstGeom>
        </p:spPr>
      </p:pic>
    </p:spTree>
    <p:custDataLst>
      <p:tags r:id="rId1"/>
    </p:custDataLst>
    <p:extLst>
      <p:ext uri="{BB962C8B-B14F-4D97-AF65-F5344CB8AC3E}">
        <p14:creationId xmlns:p14="http://schemas.microsoft.com/office/powerpoint/2010/main" val="11585248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4220B1D-827B-5B43-8FC1-66C752EE8CA5}"/>
              </a:ext>
            </a:extLst>
          </p:cNvPr>
          <p:cNvSpPr>
            <a:spLocks noGrp="1"/>
          </p:cNvSpPr>
          <p:nvPr>
            <p:ph type="title"/>
          </p:nvPr>
        </p:nvSpPr>
        <p:spPr>
          <a:xfrm>
            <a:off x="328545" y="439333"/>
            <a:ext cx="10515600" cy="571842"/>
          </a:xfrm>
        </p:spPr>
        <p:txBody>
          <a:bodyPr/>
          <a:lstStyle/>
          <a:p>
            <a:r>
              <a:rPr lang="zh-CN" altLang="en-US" dirty="0"/>
              <a:t>容器技术</a:t>
            </a:r>
            <a:r>
              <a:rPr lang="en-US" altLang="zh-CN" dirty="0"/>
              <a:t>-</a:t>
            </a:r>
            <a:r>
              <a:rPr lang="zh-CN" altLang="en-US" dirty="0"/>
              <a:t> </a:t>
            </a:r>
            <a:r>
              <a:rPr lang="zh-CN" altLang="en-US" sz="2000"/>
              <a:t>为什么需要容器技术</a:t>
            </a:r>
            <a:r>
              <a:rPr lang="zh-CN" altLang="en-US"/>
              <a:t/>
            </a:r>
            <a:br>
              <a:rPr lang="zh-CN" altLang="en-US"/>
            </a:br>
            <a:endParaRPr lang="en-US" dirty="0"/>
          </a:p>
        </p:txBody>
      </p:sp>
      <p:sp>
        <p:nvSpPr>
          <p:cNvPr id="10" name="Line 8">
            <a:extLst>
              <a:ext uri="{FF2B5EF4-FFF2-40B4-BE49-F238E27FC236}">
                <a16:creationId xmlns:a16="http://schemas.microsoft.com/office/drawing/2014/main" xmlns="" id="{790B2CC1-82B6-5D4E-A85B-261F07415CE4}"/>
              </a:ext>
            </a:extLst>
          </p:cNvPr>
          <p:cNvSpPr>
            <a:spLocks noChangeShapeType="1"/>
          </p:cNvSpPr>
          <p:nvPr/>
        </p:nvSpPr>
        <p:spPr bwMode="auto">
          <a:xfrm>
            <a:off x="860966" y="6457061"/>
            <a:ext cx="10650956" cy="0"/>
          </a:xfrm>
          <a:prstGeom prst="line">
            <a:avLst/>
          </a:prstGeom>
          <a:noFill/>
          <a:ln w="28575">
            <a:solidFill>
              <a:srgbClr val="7889FB"/>
            </a:solidFill>
            <a:round/>
            <a:headEnd/>
            <a:tailEnd/>
          </a:ln>
          <a:extLst>
            <a:ext uri="{909E8E84-426E-40DD-AFC4-6F175D3DCCD1}">
              <a14:hiddenFill xmlns:a14="http://schemas.microsoft.com/office/drawing/2010/main">
                <a:noFill/>
              </a14:hiddenFill>
            </a:ext>
          </a:extLst>
        </p:spPr>
        <p:txBody>
          <a:bodyPr/>
          <a:lstStyle/>
          <a:p>
            <a:endParaRPr lang="zh-CN" altLang="en-US">
              <a:ea typeface="SimSun" pitchFamily="2" charset="-122"/>
            </a:endParaRPr>
          </a:p>
        </p:txBody>
      </p:sp>
      <p:sp>
        <p:nvSpPr>
          <p:cNvPr id="7" name="TextBox 6"/>
          <p:cNvSpPr txBox="1"/>
          <p:nvPr/>
        </p:nvSpPr>
        <p:spPr>
          <a:xfrm>
            <a:off x="3971865" y="6457060"/>
            <a:ext cx="3228961" cy="369332"/>
          </a:xfrm>
          <a:prstGeom prst="rect">
            <a:avLst/>
          </a:prstGeom>
          <a:noFill/>
        </p:spPr>
        <p:txBody>
          <a:bodyPr wrap="none" rtlCol="0">
            <a:spAutoFit/>
          </a:bodyPr>
          <a:lstStyle/>
          <a:p>
            <a:r>
              <a:rPr lang="en-US" altLang="zh-CN"/>
              <a:t>www.andrew-programming.com</a:t>
            </a:r>
            <a:endParaRPr lang="en-US"/>
          </a:p>
        </p:txBody>
      </p:sp>
      <p:sp>
        <p:nvSpPr>
          <p:cNvPr id="5" name="Rectangle 4"/>
          <p:cNvSpPr/>
          <p:nvPr/>
        </p:nvSpPr>
        <p:spPr>
          <a:xfrm>
            <a:off x="623966" y="1011175"/>
            <a:ext cx="10433240" cy="1200329"/>
          </a:xfrm>
          <a:prstGeom prst="rect">
            <a:avLst/>
          </a:prstGeom>
        </p:spPr>
        <p:txBody>
          <a:bodyPr wrap="square">
            <a:spAutoFit/>
          </a:bodyPr>
          <a:lstStyle/>
          <a:p>
            <a:r>
              <a:rPr lang="en-US" altLang="zh-CN" sz="2400"/>
              <a:t>Linux Container</a:t>
            </a:r>
            <a:r>
              <a:rPr lang="zh-CN" altLang="en-US" sz="2400"/>
              <a:t>容器技术的诞生（</a:t>
            </a:r>
            <a:r>
              <a:rPr lang="en-US" altLang="zh-CN" sz="2400"/>
              <a:t>2008</a:t>
            </a:r>
            <a:r>
              <a:rPr lang="zh-CN" altLang="en-US" sz="2400"/>
              <a:t>年）就解决了</a:t>
            </a:r>
            <a:r>
              <a:rPr lang="en-US" altLang="zh-CN" sz="2400"/>
              <a:t>IT</a:t>
            </a:r>
            <a:r>
              <a:rPr lang="zh-CN" altLang="en-US" sz="2400"/>
              <a:t>世界里“集装箱运输”的问题。</a:t>
            </a:r>
            <a:r>
              <a:rPr lang="en-US" altLang="zh-CN" sz="2400"/>
              <a:t>Linux Container</a:t>
            </a:r>
            <a:r>
              <a:rPr lang="zh-CN" altLang="en-US" sz="2400"/>
              <a:t>（简称</a:t>
            </a:r>
            <a:r>
              <a:rPr lang="en-US" altLang="zh-CN" sz="2400"/>
              <a:t>LXC</a:t>
            </a:r>
            <a:r>
              <a:rPr lang="zh-CN" altLang="en-US" sz="2400"/>
              <a:t>）它是一种内核轻量级的操作系统层虚拟化技术。</a:t>
            </a:r>
          </a:p>
        </p:txBody>
      </p:sp>
      <p:pic>
        <p:nvPicPr>
          <p:cNvPr id="4" name="Picture 3"/>
          <p:cNvPicPr>
            <a:picLocks noChangeAspect="1"/>
          </p:cNvPicPr>
          <p:nvPr/>
        </p:nvPicPr>
        <p:blipFill>
          <a:blip r:embed="rId2"/>
          <a:stretch>
            <a:fillRect/>
          </a:stretch>
        </p:blipFill>
        <p:spPr>
          <a:xfrm>
            <a:off x="1406769" y="2186174"/>
            <a:ext cx="9437376" cy="4069869"/>
          </a:xfrm>
          <a:prstGeom prst="rect">
            <a:avLst/>
          </a:prstGeom>
        </p:spPr>
      </p:pic>
    </p:spTree>
    <p:extLst>
      <p:ext uri="{BB962C8B-B14F-4D97-AF65-F5344CB8AC3E}">
        <p14:creationId xmlns:p14="http://schemas.microsoft.com/office/powerpoint/2010/main" val="4625157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4220B1D-827B-5B43-8FC1-66C752EE8CA5}"/>
              </a:ext>
            </a:extLst>
          </p:cNvPr>
          <p:cNvSpPr>
            <a:spLocks noGrp="1"/>
          </p:cNvSpPr>
          <p:nvPr>
            <p:ph type="title"/>
          </p:nvPr>
        </p:nvSpPr>
        <p:spPr>
          <a:xfrm>
            <a:off x="328545" y="439333"/>
            <a:ext cx="10515600" cy="571842"/>
          </a:xfrm>
        </p:spPr>
        <p:txBody>
          <a:bodyPr/>
          <a:lstStyle/>
          <a:p>
            <a:r>
              <a:rPr lang="zh-CN" altLang="en-US" dirty="0"/>
              <a:t>容器技术</a:t>
            </a:r>
            <a:r>
              <a:rPr lang="en-US" altLang="zh-CN" dirty="0"/>
              <a:t>-</a:t>
            </a:r>
            <a:r>
              <a:rPr lang="zh-CN" altLang="en-US" dirty="0"/>
              <a:t> </a:t>
            </a:r>
            <a:r>
              <a:rPr lang="zh-CN" altLang="en-US" sz="2000"/>
              <a:t>容器技术的实现原理</a:t>
            </a:r>
            <a:r>
              <a:rPr lang="zh-CN" altLang="en-US"/>
              <a:t/>
            </a:r>
            <a:br>
              <a:rPr lang="zh-CN" altLang="en-US"/>
            </a:br>
            <a:endParaRPr lang="en-US" dirty="0"/>
          </a:p>
        </p:txBody>
      </p:sp>
      <p:sp>
        <p:nvSpPr>
          <p:cNvPr id="10" name="Line 8">
            <a:extLst>
              <a:ext uri="{FF2B5EF4-FFF2-40B4-BE49-F238E27FC236}">
                <a16:creationId xmlns:a16="http://schemas.microsoft.com/office/drawing/2014/main" xmlns="" id="{790B2CC1-82B6-5D4E-A85B-261F07415CE4}"/>
              </a:ext>
            </a:extLst>
          </p:cNvPr>
          <p:cNvSpPr>
            <a:spLocks noChangeShapeType="1"/>
          </p:cNvSpPr>
          <p:nvPr/>
        </p:nvSpPr>
        <p:spPr bwMode="auto">
          <a:xfrm>
            <a:off x="860966" y="6457061"/>
            <a:ext cx="10650956" cy="0"/>
          </a:xfrm>
          <a:prstGeom prst="line">
            <a:avLst/>
          </a:prstGeom>
          <a:noFill/>
          <a:ln w="28575">
            <a:solidFill>
              <a:srgbClr val="7889FB"/>
            </a:solidFill>
            <a:round/>
            <a:headEnd/>
            <a:tailEnd/>
          </a:ln>
          <a:extLst>
            <a:ext uri="{909E8E84-426E-40DD-AFC4-6F175D3DCCD1}">
              <a14:hiddenFill xmlns:a14="http://schemas.microsoft.com/office/drawing/2010/main">
                <a:noFill/>
              </a14:hiddenFill>
            </a:ext>
          </a:extLst>
        </p:spPr>
        <p:txBody>
          <a:bodyPr/>
          <a:lstStyle/>
          <a:p>
            <a:endParaRPr lang="zh-CN" altLang="en-US">
              <a:ea typeface="SimSun" pitchFamily="2" charset="-122"/>
            </a:endParaRPr>
          </a:p>
        </p:txBody>
      </p:sp>
      <p:sp>
        <p:nvSpPr>
          <p:cNvPr id="7" name="TextBox 6"/>
          <p:cNvSpPr txBox="1"/>
          <p:nvPr/>
        </p:nvSpPr>
        <p:spPr>
          <a:xfrm>
            <a:off x="3971865" y="6457060"/>
            <a:ext cx="3228961" cy="369332"/>
          </a:xfrm>
          <a:prstGeom prst="rect">
            <a:avLst/>
          </a:prstGeom>
          <a:noFill/>
        </p:spPr>
        <p:txBody>
          <a:bodyPr wrap="none" rtlCol="0">
            <a:spAutoFit/>
          </a:bodyPr>
          <a:lstStyle/>
          <a:p>
            <a:r>
              <a:rPr lang="en-US" altLang="zh-CN"/>
              <a:t>www.andrew-programming.com</a:t>
            </a:r>
            <a:endParaRPr lang="en-US"/>
          </a:p>
        </p:txBody>
      </p:sp>
      <p:sp>
        <p:nvSpPr>
          <p:cNvPr id="5" name="Rectangle 4"/>
          <p:cNvSpPr/>
          <p:nvPr/>
        </p:nvSpPr>
        <p:spPr>
          <a:xfrm>
            <a:off x="623966" y="1011175"/>
            <a:ext cx="10433240" cy="461665"/>
          </a:xfrm>
          <a:prstGeom prst="rect">
            <a:avLst/>
          </a:prstGeom>
        </p:spPr>
        <p:txBody>
          <a:bodyPr wrap="square">
            <a:spAutoFit/>
          </a:bodyPr>
          <a:lstStyle/>
          <a:p>
            <a:r>
              <a:rPr lang="en-US" sz="2400"/>
              <a:t>Linux Container主要由Namespace和Cgroup两大机制来保证实现。</a:t>
            </a:r>
            <a:endParaRPr lang="zh-CN" altLang="en-US" sz="2400"/>
          </a:p>
        </p:txBody>
      </p:sp>
      <p:pic>
        <p:nvPicPr>
          <p:cNvPr id="3" name="Picture 2"/>
          <p:cNvPicPr>
            <a:picLocks noChangeAspect="1"/>
          </p:cNvPicPr>
          <p:nvPr/>
        </p:nvPicPr>
        <p:blipFill>
          <a:blip r:embed="rId2"/>
          <a:stretch>
            <a:fillRect/>
          </a:stretch>
        </p:blipFill>
        <p:spPr>
          <a:xfrm>
            <a:off x="6492022" y="1583017"/>
            <a:ext cx="4565184" cy="4308507"/>
          </a:xfrm>
          <a:prstGeom prst="rect">
            <a:avLst/>
          </a:prstGeom>
        </p:spPr>
      </p:pic>
      <p:pic>
        <p:nvPicPr>
          <p:cNvPr id="6" name="Picture 5"/>
          <p:cNvPicPr>
            <a:picLocks noChangeAspect="1"/>
          </p:cNvPicPr>
          <p:nvPr/>
        </p:nvPicPr>
        <p:blipFill>
          <a:blip r:embed="rId3"/>
          <a:stretch>
            <a:fillRect/>
          </a:stretch>
        </p:blipFill>
        <p:spPr>
          <a:xfrm>
            <a:off x="1623063" y="2421941"/>
            <a:ext cx="4697604" cy="2630658"/>
          </a:xfrm>
          <a:prstGeom prst="rect">
            <a:avLst/>
          </a:prstGeom>
        </p:spPr>
      </p:pic>
    </p:spTree>
    <p:extLst>
      <p:ext uri="{BB962C8B-B14F-4D97-AF65-F5344CB8AC3E}">
        <p14:creationId xmlns:p14="http://schemas.microsoft.com/office/powerpoint/2010/main" val="5481302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4220B1D-827B-5B43-8FC1-66C752EE8CA5}"/>
              </a:ext>
            </a:extLst>
          </p:cNvPr>
          <p:cNvSpPr>
            <a:spLocks noGrp="1"/>
          </p:cNvSpPr>
          <p:nvPr>
            <p:ph type="title"/>
          </p:nvPr>
        </p:nvSpPr>
        <p:spPr>
          <a:xfrm>
            <a:off x="328545" y="439333"/>
            <a:ext cx="10515600" cy="571842"/>
          </a:xfrm>
        </p:spPr>
        <p:txBody>
          <a:bodyPr/>
          <a:lstStyle/>
          <a:p>
            <a:r>
              <a:rPr lang="zh-CN" altLang="en-US" dirty="0"/>
              <a:t>容器技术</a:t>
            </a:r>
            <a:r>
              <a:rPr lang="en-US" altLang="zh-CN" dirty="0"/>
              <a:t>-</a:t>
            </a:r>
            <a:r>
              <a:rPr lang="zh-CN" altLang="en-US" dirty="0"/>
              <a:t> </a:t>
            </a:r>
            <a:r>
              <a:rPr lang="zh-CN" altLang="en-US" sz="2000"/>
              <a:t>容器技术的特点</a:t>
            </a:r>
            <a:r>
              <a:rPr lang="zh-CN" altLang="en-US"/>
              <a:t/>
            </a:r>
            <a:br>
              <a:rPr lang="zh-CN" altLang="en-US"/>
            </a:br>
            <a:endParaRPr lang="en-US" dirty="0"/>
          </a:p>
        </p:txBody>
      </p:sp>
      <p:sp>
        <p:nvSpPr>
          <p:cNvPr id="10" name="Line 8">
            <a:extLst>
              <a:ext uri="{FF2B5EF4-FFF2-40B4-BE49-F238E27FC236}">
                <a16:creationId xmlns:a16="http://schemas.microsoft.com/office/drawing/2014/main" xmlns="" id="{790B2CC1-82B6-5D4E-A85B-261F07415CE4}"/>
              </a:ext>
            </a:extLst>
          </p:cNvPr>
          <p:cNvSpPr>
            <a:spLocks noChangeShapeType="1"/>
          </p:cNvSpPr>
          <p:nvPr/>
        </p:nvSpPr>
        <p:spPr bwMode="auto">
          <a:xfrm>
            <a:off x="860966" y="6457061"/>
            <a:ext cx="10650956" cy="0"/>
          </a:xfrm>
          <a:prstGeom prst="line">
            <a:avLst/>
          </a:prstGeom>
          <a:noFill/>
          <a:ln w="28575">
            <a:solidFill>
              <a:srgbClr val="7889FB"/>
            </a:solidFill>
            <a:round/>
            <a:headEnd/>
            <a:tailEnd/>
          </a:ln>
          <a:extLst>
            <a:ext uri="{909E8E84-426E-40DD-AFC4-6F175D3DCCD1}">
              <a14:hiddenFill xmlns:a14="http://schemas.microsoft.com/office/drawing/2010/main">
                <a:noFill/>
              </a14:hiddenFill>
            </a:ext>
          </a:extLst>
        </p:spPr>
        <p:txBody>
          <a:bodyPr/>
          <a:lstStyle/>
          <a:p>
            <a:endParaRPr lang="zh-CN" altLang="en-US">
              <a:ea typeface="SimSun" pitchFamily="2" charset="-122"/>
            </a:endParaRPr>
          </a:p>
        </p:txBody>
      </p:sp>
      <p:sp>
        <p:nvSpPr>
          <p:cNvPr id="7" name="TextBox 6"/>
          <p:cNvSpPr txBox="1"/>
          <p:nvPr/>
        </p:nvSpPr>
        <p:spPr>
          <a:xfrm>
            <a:off x="3971865" y="6457060"/>
            <a:ext cx="3228961" cy="369332"/>
          </a:xfrm>
          <a:prstGeom prst="rect">
            <a:avLst/>
          </a:prstGeom>
          <a:noFill/>
        </p:spPr>
        <p:txBody>
          <a:bodyPr wrap="none" rtlCol="0">
            <a:spAutoFit/>
          </a:bodyPr>
          <a:lstStyle/>
          <a:p>
            <a:r>
              <a:rPr lang="en-US" altLang="zh-CN"/>
              <a:t>www.andrew-programming.com</a:t>
            </a:r>
            <a:endParaRPr lang="en-US"/>
          </a:p>
        </p:txBody>
      </p:sp>
      <p:sp>
        <p:nvSpPr>
          <p:cNvPr id="5" name="Rectangle 4"/>
          <p:cNvSpPr/>
          <p:nvPr/>
        </p:nvSpPr>
        <p:spPr>
          <a:xfrm>
            <a:off x="969824" y="1046687"/>
            <a:ext cx="10433240" cy="2308324"/>
          </a:xfrm>
          <a:prstGeom prst="rect">
            <a:avLst/>
          </a:prstGeom>
        </p:spPr>
        <p:txBody>
          <a:bodyPr wrap="square">
            <a:spAutoFit/>
          </a:bodyPr>
          <a:lstStyle/>
          <a:p>
            <a:pPr marL="457200" indent="-457200">
              <a:buFont typeface="+mj-lt"/>
              <a:buAutoNum type="arabicPeriod"/>
            </a:pPr>
            <a:r>
              <a:rPr lang="zh-CN" altLang="en-US" sz="2400"/>
              <a:t>极其轻量：只打包了必要的</a:t>
            </a:r>
            <a:r>
              <a:rPr lang="en-US" altLang="zh-CN" sz="2400"/>
              <a:t>Bin/Lib</a:t>
            </a:r>
            <a:r>
              <a:rPr lang="zh-CN" altLang="en-US" sz="2400"/>
              <a:t>；</a:t>
            </a:r>
          </a:p>
          <a:p>
            <a:pPr marL="457200" indent="-457200">
              <a:buFont typeface="+mj-lt"/>
              <a:buAutoNum type="arabicPeriod"/>
            </a:pPr>
            <a:r>
              <a:rPr lang="zh-CN" altLang="en-US" sz="2400"/>
              <a:t>秒级部署：根据镜像的不同，容器的部署大概在毫秒与秒之间（比虚拟机强很多）；</a:t>
            </a:r>
          </a:p>
          <a:p>
            <a:pPr marL="457200" indent="-457200">
              <a:buFont typeface="+mj-lt"/>
              <a:buAutoNum type="arabicPeriod"/>
            </a:pPr>
            <a:r>
              <a:rPr lang="zh-CN" altLang="en-US" sz="2400"/>
              <a:t>易于移植：一次构建，随处部署；</a:t>
            </a:r>
          </a:p>
          <a:p>
            <a:pPr marL="457200" indent="-457200">
              <a:buFont typeface="+mj-lt"/>
              <a:buAutoNum type="arabicPeriod"/>
            </a:pPr>
            <a:r>
              <a:rPr lang="zh-CN" altLang="en-US" sz="2400"/>
              <a:t>弹性伸缩：</a:t>
            </a:r>
            <a:r>
              <a:rPr lang="en-US" altLang="zh-CN" sz="2400"/>
              <a:t>Kubernetes</a:t>
            </a:r>
            <a:r>
              <a:rPr lang="zh-CN" altLang="en-US" sz="2400"/>
              <a:t>、</a:t>
            </a:r>
            <a:r>
              <a:rPr lang="en-US" altLang="zh-CN" sz="2400"/>
              <a:t>Swam</a:t>
            </a:r>
            <a:r>
              <a:rPr lang="zh-CN" altLang="en-US" sz="2400"/>
              <a:t>、</a:t>
            </a:r>
            <a:r>
              <a:rPr lang="en-US" altLang="zh-CN" sz="2400"/>
              <a:t>Mesos</a:t>
            </a:r>
            <a:r>
              <a:rPr lang="zh-CN" altLang="en-US" sz="2400"/>
              <a:t>这类开源、方便、好使的容器管理平台有着非常强大的弹性管理能力。</a:t>
            </a:r>
          </a:p>
        </p:txBody>
      </p:sp>
      <p:pic>
        <p:nvPicPr>
          <p:cNvPr id="4" name="Picture 3"/>
          <p:cNvPicPr>
            <a:picLocks noChangeAspect="1"/>
          </p:cNvPicPr>
          <p:nvPr/>
        </p:nvPicPr>
        <p:blipFill>
          <a:blip r:embed="rId2"/>
          <a:stretch>
            <a:fillRect/>
          </a:stretch>
        </p:blipFill>
        <p:spPr>
          <a:xfrm>
            <a:off x="1595687" y="3355011"/>
            <a:ext cx="9181514" cy="3066535"/>
          </a:xfrm>
          <a:prstGeom prst="rect">
            <a:avLst/>
          </a:prstGeom>
        </p:spPr>
      </p:pic>
    </p:spTree>
    <p:extLst>
      <p:ext uri="{BB962C8B-B14F-4D97-AF65-F5344CB8AC3E}">
        <p14:creationId xmlns:p14="http://schemas.microsoft.com/office/powerpoint/2010/main" val="13923817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4220B1D-827B-5B43-8FC1-66C752EE8CA5}"/>
              </a:ext>
            </a:extLst>
          </p:cNvPr>
          <p:cNvSpPr>
            <a:spLocks noGrp="1"/>
          </p:cNvSpPr>
          <p:nvPr>
            <p:ph type="title"/>
          </p:nvPr>
        </p:nvSpPr>
        <p:spPr>
          <a:xfrm>
            <a:off x="328545" y="439333"/>
            <a:ext cx="10515600" cy="571842"/>
          </a:xfrm>
        </p:spPr>
        <p:txBody>
          <a:bodyPr/>
          <a:lstStyle/>
          <a:p>
            <a:r>
              <a:rPr lang="zh-CN" altLang="en-US" dirty="0"/>
              <a:t>容器技术</a:t>
            </a:r>
            <a:r>
              <a:rPr lang="en-US" altLang="zh-CN" dirty="0"/>
              <a:t>-</a:t>
            </a:r>
            <a:r>
              <a:rPr lang="zh-CN" altLang="en-US" dirty="0"/>
              <a:t> </a:t>
            </a:r>
            <a:r>
              <a:rPr lang="zh-CN" altLang="en-US" sz="2000"/>
              <a:t>容器的标准化 </a:t>
            </a:r>
            <a:r>
              <a:rPr lang="zh-CN" altLang="en-US"/>
              <a:t/>
            </a:r>
            <a:br>
              <a:rPr lang="zh-CN" altLang="en-US"/>
            </a:br>
            <a:endParaRPr lang="en-US" dirty="0"/>
          </a:p>
        </p:txBody>
      </p:sp>
      <p:sp>
        <p:nvSpPr>
          <p:cNvPr id="10" name="Line 8">
            <a:extLst>
              <a:ext uri="{FF2B5EF4-FFF2-40B4-BE49-F238E27FC236}">
                <a16:creationId xmlns:a16="http://schemas.microsoft.com/office/drawing/2014/main" xmlns="" id="{790B2CC1-82B6-5D4E-A85B-261F07415CE4}"/>
              </a:ext>
            </a:extLst>
          </p:cNvPr>
          <p:cNvSpPr>
            <a:spLocks noChangeShapeType="1"/>
          </p:cNvSpPr>
          <p:nvPr/>
        </p:nvSpPr>
        <p:spPr bwMode="auto">
          <a:xfrm>
            <a:off x="860966" y="6457061"/>
            <a:ext cx="10650956" cy="0"/>
          </a:xfrm>
          <a:prstGeom prst="line">
            <a:avLst/>
          </a:prstGeom>
          <a:noFill/>
          <a:ln w="28575">
            <a:solidFill>
              <a:srgbClr val="7889FB"/>
            </a:solidFill>
            <a:round/>
            <a:headEnd/>
            <a:tailEnd/>
          </a:ln>
          <a:extLst>
            <a:ext uri="{909E8E84-426E-40DD-AFC4-6F175D3DCCD1}">
              <a14:hiddenFill xmlns:a14="http://schemas.microsoft.com/office/drawing/2010/main">
                <a:noFill/>
              </a14:hiddenFill>
            </a:ext>
          </a:extLst>
        </p:spPr>
        <p:txBody>
          <a:bodyPr/>
          <a:lstStyle/>
          <a:p>
            <a:endParaRPr lang="zh-CN" altLang="en-US">
              <a:ea typeface="SimSun" pitchFamily="2" charset="-122"/>
            </a:endParaRPr>
          </a:p>
        </p:txBody>
      </p:sp>
      <p:sp>
        <p:nvSpPr>
          <p:cNvPr id="7" name="TextBox 6"/>
          <p:cNvSpPr txBox="1"/>
          <p:nvPr/>
        </p:nvSpPr>
        <p:spPr>
          <a:xfrm>
            <a:off x="3971865" y="6457060"/>
            <a:ext cx="3228961" cy="369332"/>
          </a:xfrm>
          <a:prstGeom prst="rect">
            <a:avLst/>
          </a:prstGeom>
          <a:noFill/>
        </p:spPr>
        <p:txBody>
          <a:bodyPr wrap="none" rtlCol="0">
            <a:spAutoFit/>
          </a:bodyPr>
          <a:lstStyle/>
          <a:p>
            <a:r>
              <a:rPr lang="en-US" altLang="zh-CN"/>
              <a:t>www.andrew-programming.com</a:t>
            </a:r>
            <a:endParaRPr lang="en-US"/>
          </a:p>
        </p:txBody>
      </p:sp>
      <p:pic>
        <p:nvPicPr>
          <p:cNvPr id="6" name="Picture 5"/>
          <p:cNvPicPr>
            <a:picLocks noChangeAspect="1"/>
          </p:cNvPicPr>
          <p:nvPr/>
        </p:nvPicPr>
        <p:blipFill>
          <a:blip r:embed="rId2"/>
          <a:stretch>
            <a:fillRect/>
          </a:stretch>
        </p:blipFill>
        <p:spPr>
          <a:xfrm>
            <a:off x="1092376" y="1646726"/>
            <a:ext cx="10160000" cy="4343400"/>
          </a:xfrm>
          <a:prstGeom prst="rect">
            <a:avLst/>
          </a:prstGeom>
        </p:spPr>
      </p:pic>
      <p:sp>
        <p:nvSpPr>
          <p:cNvPr id="8" name="Rectangle 7"/>
          <p:cNvSpPr/>
          <p:nvPr/>
        </p:nvSpPr>
        <p:spPr>
          <a:xfrm>
            <a:off x="1106444" y="1004544"/>
            <a:ext cx="5620449" cy="461665"/>
          </a:xfrm>
          <a:prstGeom prst="rect">
            <a:avLst/>
          </a:prstGeom>
        </p:spPr>
        <p:txBody>
          <a:bodyPr wrap="none">
            <a:spAutoFit/>
          </a:bodyPr>
          <a:lstStyle/>
          <a:p>
            <a:r>
              <a:rPr lang="en-US" sz="2400" b="1" i="0">
                <a:solidFill>
                  <a:srgbClr val="333333"/>
                </a:solidFill>
                <a:effectLst/>
                <a:latin typeface="pingfang SC" charset="-122"/>
              </a:rPr>
              <a:t>OCI（Open Container Initiative）</a:t>
            </a:r>
            <a:r>
              <a:rPr lang="zh-CN" altLang="en-US" sz="2400" b="1" i="0">
                <a:solidFill>
                  <a:srgbClr val="333333"/>
                </a:solidFill>
                <a:effectLst/>
                <a:latin typeface="pingfang SC" charset="-122"/>
              </a:rPr>
              <a:t>成员</a:t>
            </a:r>
            <a:endParaRPr lang="en-US" sz="2400" b="1"/>
          </a:p>
        </p:txBody>
      </p:sp>
    </p:spTree>
    <p:extLst>
      <p:ext uri="{BB962C8B-B14F-4D97-AF65-F5344CB8AC3E}">
        <p14:creationId xmlns:p14="http://schemas.microsoft.com/office/powerpoint/2010/main" val="437973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4220B1D-827B-5B43-8FC1-66C752EE8CA5}"/>
              </a:ext>
            </a:extLst>
          </p:cNvPr>
          <p:cNvSpPr>
            <a:spLocks noGrp="1"/>
          </p:cNvSpPr>
          <p:nvPr>
            <p:ph type="title"/>
          </p:nvPr>
        </p:nvSpPr>
        <p:spPr>
          <a:xfrm>
            <a:off x="328545" y="439333"/>
            <a:ext cx="10515600" cy="571842"/>
          </a:xfrm>
        </p:spPr>
        <p:txBody>
          <a:bodyPr/>
          <a:lstStyle/>
          <a:p>
            <a:r>
              <a:rPr lang="zh-CN" altLang="en-US" dirty="0"/>
              <a:t>容器技术</a:t>
            </a:r>
            <a:r>
              <a:rPr lang="en-US" altLang="zh-CN" dirty="0"/>
              <a:t>-</a:t>
            </a:r>
            <a:r>
              <a:rPr lang="zh-CN" altLang="en-US" dirty="0"/>
              <a:t> </a:t>
            </a:r>
            <a:r>
              <a:rPr lang="zh-CN" altLang="en-US" sz="2000"/>
              <a:t>什么是容器技术</a:t>
            </a:r>
            <a:r>
              <a:rPr lang="en-US" altLang="zh-CN" sz="2000"/>
              <a:t>?</a:t>
            </a:r>
            <a:r>
              <a:rPr lang="zh-CN" altLang="en-US"/>
              <a:t/>
            </a:r>
            <a:br>
              <a:rPr lang="zh-CN" altLang="en-US"/>
            </a:br>
            <a:endParaRPr lang="en-US" dirty="0"/>
          </a:p>
        </p:txBody>
      </p:sp>
      <p:sp>
        <p:nvSpPr>
          <p:cNvPr id="10" name="Line 8">
            <a:extLst>
              <a:ext uri="{FF2B5EF4-FFF2-40B4-BE49-F238E27FC236}">
                <a16:creationId xmlns:a16="http://schemas.microsoft.com/office/drawing/2014/main" xmlns="" id="{790B2CC1-82B6-5D4E-A85B-261F07415CE4}"/>
              </a:ext>
            </a:extLst>
          </p:cNvPr>
          <p:cNvSpPr>
            <a:spLocks noChangeShapeType="1"/>
          </p:cNvSpPr>
          <p:nvPr/>
        </p:nvSpPr>
        <p:spPr bwMode="auto">
          <a:xfrm>
            <a:off x="860966" y="6457061"/>
            <a:ext cx="10650956" cy="0"/>
          </a:xfrm>
          <a:prstGeom prst="line">
            <a:avLst/>
          </a:prstGeom>
          <a:noFill/>
          <a:ln w="28575">
            <a:solidFill>
              <a:srgbClr val="7889FB"/>
            </a:solidFill>
            <a:round/>
            <a:headEnd/>
            <a:tailEnd/>
          </a:ln>
          <a:extLst>
            <a:ext uri="{909E8E84-426E-40DD-AFC4-6F175D3DCCD1}">
              <a14:hiddenFill xmlns:a14="http://schemas.microsoft.com/office/drawing/2010/main">
                <a:noFill/>
              </a14:hiddenFill>
            </a:ext>
          </a:extLst>
        </p:spPr>
        <p:txBody>
          <a:bodyPr/>
          <a:lstStyle/>
          <a:p>
            <a:endParaRPr lang="zh-CN" altLang="en-US">
              <a:ea typeface="SimSun" pitchFamily="2" charset="-122"/>
            </a:endParaRPr>
          </a:p>
        </p:txBody>
      </p:sp>
      <p:sp>
        <p:nvSpPr>
          <p:cNvPr id="7" name="TextBox 6"/>
          <p:cNvSpPr txBox="1"/>
          <p:nvPr/>
        </p:nvSpPr>
        <p:spPr>
          <a:xfrm>
            <a:off x="3971865" y="6457060"/>
            <a:ext cx="3228961" cy="369332"/>
          </a:xfrm>
          <a:prstGeom prst="rect">
            <a:avLst/>
          </a:prstGeom>
          <a:noFill/>
        </p:spPr>
        <p:txBody>
          <a:bodyPr wrap="none" rtlCol="0">
            <a:spAutoFit/>
          </a:bodyPr>
          <a:lstStyle/>
          <a:p>
            <a:r>
              <a:rPr lang="en-US" altLang="zh-CN"/>
              <a:t>www.andrew-programming.com</a:t>
            </a:r>
            <a:endParaRPr lang="en-US"/>
          </a:p>
        </p:txBody>
      </p:sp>
      <p:sp>
        <p:nvSpPr>
          <p:cNvPr id="5" name="Rectangle 4"/>
          <p:cNvSpPr/>
          <p:nvPr/>
        </p:nvSpPr>
        <p:spPr>
          <a:xfrm>
            <a:off x="666169" y="1229270"/>
            <a:ext cx="4468539" cy="4154984"/>
          </a:xfrm>
          <a:prstGeom prst="rect">
            <a:avLst/>
          </a:prstGeom>
        </p:spPr>
        <p:txBody>
          <a:bodyPr wrap="square">
            <a:spAutoFit/>
          </a:bodyPr>
          <a:lstStyle/>
          <a:p>
            <a:r>
              <a:rPr lang="zh-CN" altLang="en-US" sz="2400"/>
              <a:t>容器技术虚拟化技术已经成为一种被大家广泛认可的容器技术服务器资源共享方式，容器技术可以在按需构建容器技术操作系统实例的过程当中为系统管理员提供极大的灵活性。由于</a:t>
            </a:r>
            <a:r>
              <a:rPr lang="en-US" altLang="zh-CN" sz="2400"/>
              <a:t>hypervisor</a:t>
            </a:r>
            <a:r>
              <a:rPr lang="zh-CN" altLang="en-US" sz="2400"/>
              <a:t>虚拟化技术仍然存在一些性能和资源使用效率方面的问题，因此出现了一种称为容器技术（</a:t>
            </a:r>
            <a:r>
              <a:rPr lang="en-US" altLang="zh-CN" sz="2400"/>
              <a:t>Container</a:t>
            </a:r>
            <a:r>
              <a:rPr lang="zh-CN" altLang="en-US" sz="2400"/>
              <a:t>）的新型虚拟化技术来帮助解决这些问题</a:t>
            </a:r>
          </a:p>
        </p:txBody>
      </p:sp>
      <p:pic>
        <p:nvPicPr>
          <p:cNvPr id="4" name="Picture 3"/>
          <p:cNvPicPr>
            <a:picLocks noChangeAspect="1"/>
          </p:cNvPicPr>
          <p:nvPr/>
        </p:nvPicPr>
        <p:blipFill>
          <a:blip r:embed="rId2"/>
          <a:stretch>
            <a:fillRect/>
          </a:stretch>
        </p:blipFill>
        <p:spPr>
          <a:xfrm>
            <a:off x="5686864" y="1202833"/>
            <a:ext cx="5623560" cy="3749040"/>
          </a:xfrm>
          <a:prstGeom prst="rect">
            <a:avLst/>
          </a:prstGeom>
        </p:spPr>
      </p:pic>
    </p:spTree>
    <p:extLst>
      <p:ext uri="{BB962C8B-B14F-4D97-AF65-F5344CB8AC3E}">
        <p14:creationId xmlns:p14="http://schemas.microsoft.com/office/powerpoint/2010/main" val="4962583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矩形 55"/>
          <p:cNvSpPr/>
          <p:nvPr/>
        </p:nvSpPr>
        <p:spPr>
          <a:xfrm>
            <a:off x="3429894" y="-2708"/>
            <a:ext cx="8762543"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prstClr val="white"/>
                </a:solidFill>
              </a:rPr>
              <a:t>Requirements</a:t>
            </a:r>
          </a:p>
          <a:p>
            <a:pPr algn="ctr"/>
            <a:endParaRPr kumimoji="1" lang="zh-CN" altLang="en-US" dirty="0">
              <a:solidFill>
                <a:prstClr val="white"/>
              </a:solidFill>
            </a:endParaRPr>
          </a:p>
        </p:txBody>
      </p:sp>
      <p:sp>
        <p:nvSpPr>
          <p:cNvPr id="68" name="矩形 67"/>
          <p:cNvSpPr/>
          <p:nvPr/>
        </p:nvSpPr>
        <p:spPr>
          <a:xfrm>
            <a:off x="4993473" y="2486108"/>
            <a:ext cx="6604167" cy="707886"/>
          </a:xfrm>
          <a:prstGeom prst="rect">
            <a:avLst/>
          </a:prstGeom>
        </p:spPr>
        <p:txBody>
          <a:bodyPr wrap="square">
            <a:spAutoFit/>
          </a:bodyPr>
          <a:lstStyle/>
          <a:p>
            <a:r>
              <a:rPr lang="zh-CN" altLang="en-US" sz="4000" b="1" dirty="0" smtClean="0">
                <a:solidFill>
                  <a:schemeClr val="tx2"/>
                </a:solidFill>
                <a:latin typeface="Microsoft YaHei" charset="-122"/>
                <a:ea typeface="Microsoft YaHei" charset="-122"/>
                <a:cs typeface="Microsoft YaHei" charset="-122"/>
                <a:sym typeface="Segoe UI" panose="020B0502040204020203" pitchFamily="34" charset="0"/>
              </a:rPr>
              <a:t>初识虚拟化</a:t>
            </a:r>
            <a:r>
              <a:rPr lang="zh-CN" altLang="en-US" sz="4000" b="1" dirty="0">
                <a:solidFill>
                  <a:schemeClr val="tx2"/>
                </a:solidFill>
                <a:latin typeface="Microsoft YaHei" charset="-122"/>
                <a:ea typeface="Microsoft YaHei" charset="-122"/>
                <a:cs typeface="Microsoft YaHei" charset="-122"/>
                <a:sym typeface="Segoe UI" panose="020B0502040204020203" pitchFamily="34" charset="0"/>
              </a:rPr>
              <a:t>、</a:t>
            </a:r>
            <a:r>
              <a:rPr lang="zh-CN" altLang="en-US" sz="4000" b="1" dirty="0" smtClean="0">
                <a:solidFill>
                  <a:schemeClr val="tx2"/>
                </a:solidFill>
                <a:latin typeface="Microsoft YaHei" charset="-122"/>
                <a:ea typeface="Microsoft YaHei" charset="-122"/>
                <a:cs typeface="Microsoft YaHei" charset="-122"/>
                <a:sym typeface="Segoe UI" panose="020B0502040204020203" pitchFamily="34" charset="0"/>
              </a:rPr>
              <a:t>容器与</a:t>
            </a:r>
            <a:r>
              <a:rPr lang="en-US" altLang="zh-CN" sz="4000" b="1" dirty="0" smtClean="0">
                <a:solidFill>
                  <a:schemeClr val="tx2"/>
                </a:solidFill>
                <a:latin typeface="Microsoft YaHei" charset="-122"/>
                <a:ea typeface="Microsoft YaHei" charset="-122"/>
                <a:cs typeface="Microsoft YaHei" charset="-122"/>
                <a:sym typeface="Segoe UI" panose="020B0502040204020203" pitchFamily="34" charset="0"/>
              </a:rPr>
              <a:t>Docker</a:t>
            </a:r>
            <a:endParaRPr lang="en-US" altLang="zh-CN" sz="4000" b="1" dirty="0">
              <a:solidFill>
                <a:schemeClr val="tx2"/>
              </a:solidFill>
              <a:latin typeface="Microsoft YaHei" charset="-122"/>
              <a:ea typeface="Microsoft YaHei" charset="-122"/>
              <a:cs typeface="Microsoft YaHei" charset="-122"/>
              <a:sym typeface="Segoe UI" panose="020B0502040204020203" pitchFamily="34" charset="0"/>
            </a:endParaRPr>
          </a:p>
        </p:txBody>
      </p:sp>
      <p:sp>
        <p:nvSpPr>
          <p:cNvPr id="71" name="文本框 70"/>
          <p:cNvSpPr txBox="1"/>
          <p:nvPr/>
        </p:nvSpPr>
        <p:spPr>
          <a:xfrm>
            <a:off x="9812729" y="6459634"/>
            <a:ext cx="2058577" cy="261610"/>
          </a:xfrm>
          <a:prstGeom prst="rect">
            <a:avLst/>
          </a:prstGeom>
          <a:noFill/>
        </p:spPr>
        <p:txBody>
          <a:bodyPr wrap="none" rtlCol="0">
            <a:spAutoFit/>
          </a:bodyPr>
          <a:lstStyle/>
          <a:p>
            <a:r>
              <a:rPr kumimoji="1" lang="en-US" altLang="zh-CN" sz="1100" dirty="0">
                <a:solidFill>
                  <a:prstClr val="black">
                    <a:lumMod val="65000"/>
                    <a:lumOff val="35000"/>
                  </a:prstClr>
                </a:solidFill>
              </a:rPr>
              <a:t>www.andrew-programming.com</a:t>
            </a:r>
            <a:endParaRPr kumimoji="1" lang="de-DE" altLang="zh-CN" sz="1100" dirty="0">
              <a:solidFill>
                <a:prstClr val="black">
                  <a:lumMod val="65000"/>
                  <a:lumOff val="35000"/>
                </a:prstClr>
              </a:solidFill>
            </a:endParaRPr>
          </a:p>
        </p:txBody>
      </p:sp>
      <p:grpSp>
        <p:nvGrpSpPr>
          <p:cNvPr id="2" name="组合 1"/>
          <p:cNvGrpSpPr/>
          <p:nvPr/>
        </p:nvGrpSpPr>
        <p:grpSpPr>
          <a:xfrm>
            <a:off x="4188822" y="2508671"/>
            <a:ext cx="726266" cy="726266"/>
            <a:chOff x="4015665" y="709251"/>
            <a:chExt cx="499946" cy="499946"/>
          </a:xfrm>
        </p:grpSpPr>
        <p:sp>
          <p:nvSpPr>
            <p:cNvPr id="72" name="泪珠形 71"/>
            <p:cNvSpPr/>
            <p:nvPr/>
          </p:nvSpPr>
          <p:spPr>
            <a:xfrm>
              <a:off x="4015665" y="709251"/>
              <a:ext cx="499946" cy="499946"/>
            </a:xfrm>
            <a:prstGeom prst="teardrop">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prstClr val="white"/>
                </a:solidFill>
              </a:endParaRPr>
            </a:p>
          </p:txBody>
        </p:sp>
        <p:sp>
          <p:nvSpPr>
            <p:cNvPr id="73" name="文本框 72"/>
            <p:cNvSpPr txBox="1"/>
            <p:nvPr/>
          </p:nvSpPr>
          <p:spPr>
            <a:xfrm>
              <a:off x="4125243" y="758498"/>
              <a:ext cx="282450" cy="400110"/>
            </a:xfrm>
            <a:prstGeom prst="rect">
              <a:avLst/>
            </a:prstGeom>
            <a:noFill/>
          </p:spPr>
          <p:txBody>
            <a:bodyPr wrap="none" rtlCol="0">
              <a:spAutoFit/>
            </a:bodyPr>
            <a:lstStyle/>
            <a:p>
              <a:r>
                <a:rPr kumimoji="1" lang="en-US" altLang="zh-CN" sz="2000" dirty="0">
                  <a:solidFill>
                    <a:prstClr val="white"/>
                  </a:solidFill>
                  <a:latin typeface="Impact" charset="0"/>
                  <a:ea typeface="Impact" charset="0"/>
                  <a:cs typeface="Impact" charset="0"/>
                </a:rPr>
                <a:t>1</a:t>
              </a:r>
              <a:endParaRPr kumimoji="1" lang="zh-CN" altLang="en-US" sz="2000" dirty="0">
                <a:solidFill>
                  <a:prstClr val="white"/>
                </a:solidFill>
                <a:latin typeface="Impact" charset="0"/>
                <a:ea typeface="Impact" charset="0"/>
                <a:cs typeface="Impact" charset="0"/>
              </a:endParaRPr>
            </a:p>
          </p:txBody>
        </p:sp>
      </p:grpSp>
      <p:pic>
        <p:nvPicPr>
          <p:cNvPr id="26" name="图片 25"/>
          <p:cNvPicPr>
            <a:picLocks noChangeAspect="1"/>
          </p:cNvPicPr>
          <p:nvPr/>
        </p:nvPicPr>
        <p:blipFill rotWithShape="1">
          <a:blip r:embed="rId3" cstate="screen">
            <a:duotone>
              <a:prstClr val="black"/>
              <a:schemeClr val="accent1">
                <a:tint val="45000"/>
                <a:satMod val="400000"/>
              </a:schemeClr>
            </a:duotone>
            <a:alphaModFix amt="28000"/>
            <a:extLst>
              <a:ext uri="{BEBA8EAE-BF5A-486C-A8C5-ECC9F3942E4B}">
                <a14:imgProps xmlns:a14="http://schemas.microsoft.com/office/drawing/2010/main">
                  <a14:imgLayer r:embed="rId4">
                    <a14:imgEffect>
                      <a14:colorTemperature colorTemp="4730"/>
                    </a14:imgEffect>
                    <a14:imgEffect>
                      <a14:saturation sat="189000"/>
                    </a14:imgEffect>
                  </a14:imgLayer>
                </a14:imgProps>
              </a:ext>
            </a:extLst>
          </a:blip>
          <a:srcRect/>
          <a:stretch>
            <a:fillRect/>
          </a:stretch>
        </p:blipFill>
        <p:spPr>
          <a:xfrm>
            <a:off x="4902" y="0"/>
            <a:ext cx="3413922" cy="6858000"/>
          </a:xfrm>
          <a:prstGeom prst="rect">
            <a:avLst/>
          </a:prstGeom>
        </p:spPr>
      </p:pic>
      <p:grpSp>
        <p:nvGrpSpPr>
          <p:cNvPr id="27" name="组合 4"/>
          <p:cNvGrpSpPr/>
          <p:nvPr/>
        </p:nvGrpSpPr>
        <p:grpSpPr>
          <a:xfrm>
            <a:off x="-112162" y="0"/>
            <a:ext cx="2601433" cy="1211774"/>
            <a:chOff x="335361" y="908719"/>
            <a:chExt cx="2601433" cy="1211774"/>
          </a:xfrm>
        </p:grpSpPr>
        <p:sp>
          <p:nvSpPr>
            <p:cNvPr id="28" name="TextBox 3"/>
            <p:cNvSpPr txBox="1"/>
            <p:nvPr/>
          </p:nvSpPr>
          <p:spPr>
            <a:xfrm>
              <a:off x="1039333" y="1689606"/>
              <a:ext cx="1897461" cy="430887"/>
            </a:xfrm>
            <a:prstGeom prst="rect">
              <a:avLst/>
            </a:prstGeom>
            <a:noFill/>
          </p:spPr>
          <p:txBody>
            <a:bodyPr wrap="square" rtlCol="0">
              <a:spAutoFit/>
            </a:bodyPr>
            <a:lstStyle/>
            <a:p>
              <a:r>
                <a:rPr lang="en-US" altLang="zh-CN" sz="2200" dirty="0">
                  <a:solidFill>
                    <a:prstClr val="white"/>
                  </a:solidFill>
                  <a:latin typeface="Calibri Light" panose="020F0302020204030204"/>
                  <a:ea typeface="JQBiaoSongJT" charset="-122"/>
                  <a:cs typeface="JQBiaoSongJT" charset="-122"/>
                  <a:sym typeface="Segoe UI" panose="020B0502040204020203" pitchFamily="34" charset="0"/>
                </a:rPr>
                <a:t>CONTENTS</a:t>
              </a:r>
              <a:endParaRPr lang="zh-CN" altLang="en-US" sz="2200" dirty="0">
                <a:solidFill>
                  <a:prstClr val="white"/>
                </a:solidFill>
                <a:latin typeface="Calibri Light" panose="020F0302020204030204"/>
                <a:ea typeface="JQBiaoSongJT" charset="-122"/>
                <a:cs typeface="JQBiaoSongJT" charset="-122"/>
                <a:sym typeface="Segoe UI" panose="020B0502040204020203" pitchFamily="34" charset="0"/>
              </a:endParaRPr>
            </a:p>
          </p:txBody>
        </p:sp>
        <p:cxnSp>
          <p:nvCxnSpPr>
            <p:cNvPr id="30" name="直接连接符 10"/>
            <p:cNvCxnSpPr/>
            <p:nvPr/>
          </p:nvCxnSpPr>
          <p:spPr>
            <a:xfrm>
              <a:off x="1028700" y="908719"/>
              <a:ext cx="0" cy="116773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直接连接符 26"/>
            <p:cNvCxnSpPr/>
            <p:nvPr/>
          </p:nvCxnSpPr>
          <p:spPr>
            <a:xfrm>
              <a:off x="335361" y="1657707"/>
              <a:ext cx="2344999" cy="951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22" name="Picture 7"/>
          <p:cNvPicPr>
            <a:picLocks noChangeAspect="1"/>
          </p:cNvPicPr>
          <p:nvPr/>
        </p:nvPicPr>
        <p:blipFill>
          <a:blip r:embed="rId5">
            <a:alphaModFix amt="31000"/>
            <a:extLst>
              <a:ext uri="{28A0092B-C50C-407E-A947-70E740481C1C}">
                <a14:useLocalDpi xmlns:a14="http://schemas.microsoft.com/office/drawing/2010/main" val="0"/>
              </a:ext>
            </a:extLst>
          </a:blip>
          <a:srcRect/>
          <a:stretch>
            <a:fillRect/>
          </a:stretch>
        </p:blipFill>
        <p:spPr bwMode="auto">
          <a:xfrm>
            <a:off x="8801285" y="4584361"/>
            <a:ext cx="4081463" cy="2185987"/>
          </a:xfrm>
          <a:prstGeom prst="rect">
            <a:avLst/>
          </a:prstGeom>
          <a:noFill/>
          <a:ln>
            <a:noFill/>
          </a:ln>
          <a:extLst>
            <a:ext uri="{909E8E84-426E-40DD-AFC4-6F175D3DCCD1}">
              <a14:hiddenFill xmlns:a14="http://schemas.microsoft.com/office/drawing/2010/main">
                <a:solidFill>
                  <a:srgbClr val="FFFFFF">
                    <a:alpha val="30980"/>
                  </a:srgbClr>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7925091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4220B1D-827B-5B43-8FC1-66C752EE8CA5}"/>
              </a:ext>
            </a:extLst>
          </p:cNvPr>
          <p:cNvSpPr>
            <a:spLocks noGrp="1"/>
          </p:cNvSpPr>
          <p:nvPr>
            <p:ph type="title"/>
          </p:nvPr>
        </p:nvSpPr>
        <p:spPr/>
        <p:txBody>
          <a:bodyPr/>
          <a:lstStyle/>
          <a:p>
            <a:r>
              <a:rPr lang="zh-CN" altLang="en-US" dirty="0"/>
              <a:t>初识虚拟化、容器与</a:t>
            </a:r>
            <a:r>
              <a:rPr lang="en-US" altLang="zh-CN" dirty="0"/>
              <a:t>Docker</a:t>
            </a:r>
            <a:r>
              <a:rPr lang="zh-CN" altLang="en-US" dirty="0"/>
              <a:t> </a:t>
            </a:r>
            <a:r>
              <a:rPr lang="mr-IN" altLang="zh-CN" dirty="0"/>
              <a:t>–</a:t>
            </a:r>
            <a:r>
              <a:rPr lang="zh-CN" altLang="en-US" dirty="0"/>
              <a:t> 什么是虚拟化技术</a:t>
            </a:r>
            <a:endParaRPr lang="en-US" dirty="0"/>
          </a:p>
        </p:txBody>
      </p:sp>
      <p:sp>
        <p:nvSpPr>
          <p:cNvPr id="10" name="Line 8">
            <a:extLst>
              <a:ext uri="{FF2B5EF4-FFF2-40B4-BE49-F238E27FC236}">
                <a16:creationId xmlns:a16="http://schemas.microsoft.com/office/drawing/2014/main" xmlns="" id="{790B2CC1-82B6-5D4E-A85B-261F07415CE4}"/>
              </a:ext>
            </a:extLst>
          </p:cNvPr>
          <p:cNvSpPr>
            <a:spLocks noChangeShapeType="1"/>
          </p:cNvSpPr>
          <p:nvPr/>
        </p:nvSpPr>
        <p:spPr bwMode="auto">
          <a:xfrm>
            <a:off x="860966" y="6457061"/>
            <a:ext cx="10650956" cy="0"/>
          </a:xfrm>
          <a:prstGeom prst="line">
            <a:avLst/>
          </a:prstGeom>
          <a:noFill/>
          <a:ln w="28575">
            <a:solidFill>
              <a:srgbClr val="7889FB"/>
            </a:solidFill>
            <a:round/>
            <a:headEnd/>
            <a:tailEnd/>
          </a:ln>
          <a:extLst>
            <a:ext uri="{909E8E84-426E-40DD-AFC4-6F175D3DCCD1}">
              <a14:hiddenFill xmlns:a14="http://schemas.microsoft.com/office/drawing/2010/main">
                <a:noFill/>
              </a14:hiddenFill>
            </a:ext>
          </a:extLst>
        </p:spPr>
        <p:txBody>
          <a:bodyPr/>
          <a:lstStyle/>
          <a:p>
            <a:endParaRPr lang="zh-CN" altLang="en-US">
              <a:ea typeface="SimSun" pitchFamily="2" charset="-122"/>
            </a:endParaRPr>
          </a:p>
        </p:txBody>
      </p:sp>
      <p:pic>
        <p:nvPicPr>
          <p:cNvPr id="6" name="Picture 5"/>
          <p:cNvPicPr>
            <a:picLocks noChangeAspect="1"/>
          </p:cNvPicPr>
          <p:nvPr/>
        </p:nvPicPr>
        <p:blipFill>
          <a:blip r:embed="rId2"/>
          <a:stretch>
            <a:fillRect/>
          </a:stretch>
        </p:blipFill>
        <p:spPr>
          <a:xfrm>
            <a:off x="5161922" y="1578559"/>
            <a:ext cx="6350000" cy="4140200"/>
          </a:xfrm>
          <a:prstGeom prst="rect">
            <a:avLst/>
          </a:prstGeom>
        </p:spPr>
      </p:pic>
      <p:sp>
        <p:nvSpPr>
          <p:cNvPr id="17" name="Rectangle 16"/>
          <p:cNvSpPr/>
          <p:nvPr/>
        </p:nvSpPr>
        <p:spPr>
          <a:xfrm>
            <a:off x="860966" y="1448057"/>
            <a:ext cx="4210929" cy="4401205"/>
          </a:xfrm>
          <a:prstGeom prst="rect">
            <a:avLst/>
          </a:prstGeom>
        </p:spPr>
        <p:txBody>
          <a:bodyPr wrap="square">
            <a:spAutoFit/>
          </a:bodyPr>
          <a:lstStyle/>
          <a:p>
            <a:r>
              <a:rPr lang="zh-CN" altLang="en-US" sz="2000"/>
              <a:t>在电脑技术中，虚拟化（技术）或虚拟技术（英语：</a:t>
            </a:r>
            <a:r>
              <a:rPr lang="en-US" altLang="zh-CN" sz="2000"/>
              <a:t>Virtualization</a:t>
            </a:r>
            <a:r>
              <a:rPr lang="zh-CN" altLang="en-US" sz="2000"/>
              <a:t>）是一种资源管理技术，是将电脑的各种实体资源（</a:t>
            </a:r>
            <a:r>
              <a:rPr lang="en-US" altLang="zh-CN" sz="2000"/>
              <a:t>CPU</a:t>
            </a:r>
            <a:r>
              <a:rPr lang="zh-CN" altLang="en-US" sz="2000"/>
              <a:t>、内存、磁盘空间、网络适配器等），予以抽象、转换后呈现出来并可供分割、组合为一个或多个电脑配置环境。由此，打破实体结构间的不可切割的障碍，使用户可以比原本的配置更好的方式来应用这些电脑硬件资源。这些资源的新虚拟部分是不受现有资源的架设方式，地域或物理配置所限制。一般所指的虚拟化资源包括计算能力和数据存储。</a:t>
            </a:r>
            <a:endParaRPr lang="en-US" sz="2000"/>
          </a:p>
        </p:txBody>
      </p:sp>
      <p:sp>
        <p:nvSpPr>
          <p:cNvPr id="19" name="TextBox 18"/>
          <p:cNvSpPr txBox="1"/>
          <p:nvPr/>
        </p:nvSpPr>
        <p:spPr>
          <a:xfrm>
            <a:off x="3971865" y="6457060"/>
            <a:ext cx="3228961" cy="369332"/>
          </a:xfrm>
          <a:prstGeom prst="rect">
            <a:avLst/>
          </a:prstGeom>
          <a:noFill/>
        </p:spPr>
        <p:txBody>
          <a:bodyPr wrap="none" rtlCol="0">
            <a:spAutoFit/>
          </a:bodyPr>
          <a:lstStyle/>
          <a:p>
            <a:r>
              <a:rPr lang="en-US" altLang="zh-CN"/>
              <a:t>www.andrew-programming.com</a:t>
            </a:r>
            <a:endParaRPr lang="en-US"/>
          </a:p>
        </p:txBody>
      </p:sp>
    </p:spTree>
    <p:extLst>
      <p:ext uri="{BB962C8B-B14F-4D97-AF65-F5344CB8AC3E}">
        <p14:creationId xmlns:p14="http://schemas.microsoft.com/office/powerpoint/2010/main" val="6001304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4220B1D-827B-5B43-8FC1-66C752EE8CA5}"/>
              </a:ext>
            </a:extLst>
          </p:cNvPr>
          <p:cNvSpPr>
            <a:spLocks noGrp="1"/>
          </p:cNvSpPr>
          <p:nvPr>
            <p:ph type="title"/>
          </p:nvPr>
        </p:nvSpPr>
        <p:spPr/>
        <p:txBody>
          <a:bodyPr/>
          <a:lstStyle/>
          <a:p>
            <a:r>
              <a:rPr lang="zh-CN" altLang="en-US" dirty="0"/>
              <a:t>初识虚拟化、容器与</a:t>
            </a:r>
            <a:r>
              <a:rPr lang="en-US" altLang="zh-CN" dirty="0"/>
              <a:t>Docker</a:t>
            </a:r>
            <a:r>
              <a:rPr lang="zh-CN" altLang="en-US" dirty="0"/>
              <a:t> </a:t>
            </a:r>
            <a:r>
              <a:rPr lang="mr-IN" altLang="zh-CN" dirty="0"/>
              <a:t>–</a:t>
            </a:r>
            <a:r>
              <a:rPr lang="zh-CN" altLang="en-US" dirty="0"/>
              <a:t> 什么是虚拟化技术</a:t>
            </a:r>
            <a:endParaRPr lang="en-US" dirty="0"/>
          </a:p>
        </p:txBody>
      </p:sp>
      <p:sp>
        <p:nvSpPr>
          <p:cNvPr id="10" name="Line 8">
            <a:extLst>
              <a:ext uri="{FF2B5EF4-FFF2-40B4-BE49-F238E27FC236}">
                <a16:creationId xmlns:a16="http://schemas.microsoft.com/office/drawing/2014/main" xmlns="" id="{790B2CC1-82B6-5D4E-A85B-261F07415CE4}"/>
              </a:ext>
            </a:extLst>
          </p:cNvPr>
          <p:cNvSpPr>
            <a:spLocks noChangeShapeType="1"/>
          </p:cNvSpPr>
          <p:nvPr/>
        </p:nvSpPr>
        <p:spPr bwMode="auto">
          <a:xfrm>
            <a:off x="860966" y="6457061"/>
            <a:ext cx="10650956" cy="0"/>
          </a:xfrm>
          <a:prstGeom prst="line">
            <a:avLst/>
          </a:prstGeom>
          <a:noFill/>
          <a:ln w="28575">
            <a:solidFill>
              <a:srgbClr val="7889FB"/>
            </a:solidFill>
            <a:round/>
            <a:headEnd/>
            <a:tailEnd/>
          </a:ln>
          <a:extLst>
            <a:ext uri="{909E8E84-426E-40DD-AFC4-6F175D3DCCD1}">
              <a14:hiddenFill xmlns:a14="http://schemas.microsoft.com/office/drawing/2010/main">
                <a:noFill/>
              </a14:hiddenFill>
            </a:ext>
          </a:extLst>
        </p:spPr>
        <p:txBody>
          <a:bodyPr/>
          <a:lstStyle/>
          <a:p>
            <a:endParaRPr lang="zh-CN" altLang="en-US">
              <a:ea typeface="SimSun" pitchFamily="2" charset="-122"/>
            </a:endParaRPr>
          </a:p>
        </p:txBody>
      </p:sp>
      <p:sp>
        <p:nvSpPr>
          <p:cNvPr id="17" name="Rectangle 16"/>
          <p:cNvSpPr/>
          <p:nvPr/>
        </p:nvSpPr>
        <p:spPr>
          <a:xfrm>
            <a:off x="340510" y="1289096"/>
            <a:ext cx="4846812" cy="3970318"/>
          </a:xfrm>
          <a:prstGeom prst="rect">
            <a:avLst/>
          </a:prstGeom>
        </p:spPr>
        <p:txBody>
          <a:bodyPr wrap="square">
            <a:spAutoFit/>
          </a:bodyPr>
          <a:lstStyle/>
          <a:p>
            <a:r>
              <a:rPr lang="zh-CN" altLang="en-US" sz="2800"/>
              <a:t>虚拟化技术起源于</a:t>
            </a:r>
            <a:r>
              <a:rPr lang="en-US" altLang="zh-CN" sz="2800"/>
              <a:t>20</a:t>
            </a:r>
            <a:r>
              <a:rPr lang="zh-CN" altLang="en-US" sz="2800"/>
              <a:t>世纪</a:t>
            </a:r>
            <a:r>
              <a:rPr lang="en-US" altLang="zh-CN" sz="2800"/>
              <a:t>60</a:t>
            </a:r>
            <a:r>
              <a:rPr lang="zh-CN" altLang="en-US" sz="2800"/>
              <a:t>年代末，美国</a:t>
            </a:r>
            <a:r>
              <a:rPr lang="en-US" altLang="zh-CN" sz="2800"/>
              <a:t>IBM</a:t>
            </a:r>
            <a:r>
              <a:rPr lang="zh-CN" altLang="en-US" sz="2800"/>
              <a:t>公司当时开发了一套被称作虚拟机监视器（</a:t>
            </a:r>
            <a:r>
              <a:rPr lang="en-US" altLang="zh-CN" sz="2800"/>
              <a:t>Virtual Machine Monitor</a:t>
            </a:r>
            <a:r>
              <a:rPr lang="zh-CN" altLang="en-US" sz="2800"/>
              <a:t>）的软件，该软件作为计算机硬件层上面的一层软件抽象层，将计算机硬件虚拟分割成一个或多个虚拟机，并提供多用户对大型计算机的同时、交互访问。</a:t>
            </a:r>
            <a:endParaRPr lang="en-US" sz="2800"/>
          </a:p>
        </p:txBody>
      </p:sp>
      <p:pic>
        <p:nvPicPr>
          <p:cNvPr id="3" name="Picture 2"/>
          <p:cNvPicPr>
            <a:picLocks noChangeAspect="1"/>
          </p:cNvPicPr>
          <p:nvPr/>
        </p:nvPicPr>
        <p:blipFill>
          <a:blip r:embed="rId2"/>
          <a:stretch>
            <a:fillRect/>
          </a:stretch>
        </p:blipFill>
        <p:spPr>
          <a:xfrm>
            <a:off x="5187322" y="1140655"/>
            <a:ext cx="6324600" cy="4267200"/>
          </a:xfrm>
          <a:prstGeom prst="rect">
            <a:avLst/>
          </a:prstGeom>
        </p:spPr>
      </p:pic>
      <p:sp>
        <p:nvSpPr>
          <p:cNvPr id="7" name="TextBox 6"/>
          <p:cNvSpPr txBox="1"/>
          <p:nvPr/>
        </p:nvSpPr>
        <p:spPr>
          <a:xfrm>
            <a:off x="3971865" y="6457060"/>
            <a:ext cx="3228961" cy="369332"/>
          </a:xfrm>
          <a:prstGeom prst="rect">
            <a:avLst/>
          </a:prstGeom>
          <a:noFill/>
        </p:spPr>
        <p:txBody>
          <a:bodyPr wrap="none" rtlCol="0">
            <a:spAutoFit/>
          </a:bodyPr>
          <a:lstStyle/>
          <a:p>
            <a:r>
              <a:rPr lang="en-US" altLang="zh-CN"/>
              <a:t>www.andrew-programming.com</a:t>
            </a:r>
            <a:endParaRPr lang="en-US"/>
          </a:p>
        </p:txBody>
      </p:sp>
    </p:spTree>
    <p:extLst>
      <p:ext uri="{BB962C8B-B14F-4D97-AF65-F5344CB8AC3E}">
        <p14:creationId xmlns:p14="http://schemas.microsoft.com/office/powerpoint/2010/main" val="2876338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4220B1D-827B-5B43-8FC1-66C752EE8CA5}"/>
              </a:ext>
            </a:extLst>
          </p:cNvPr>
          <p:cNvSpPr>
            <a:spLocks noGrp="1"/>
          </p:cNvSpPr>
          <p:nvPr>
            <p:ph type="title"/>
          </p:nvPr>
        </p:nvSpPr>
        <p:spPr>
          <a:xfrm>
            <a:off x="328545" y="439333"/>
            <a:ext cx="10515600" cy="571842"/>
          </a:xfrm>
        </p:spPr>
        <p:txBody>
          <a:bodyPr/>
          <a:lstStyle/>
          <a:p>
            <a:r>
              <a:rPr lang="zh-CN" altLang="en-US" dirty="0"/>
              <a:t>常见的虚拟化技术 </a:t>
            </a:r>
            <a:r>
              <a:rPr lang="en-US" altLang="zh-CN" dirty="0"/>
              <a:t>-</a:t>
            </a:r>
            <a:r>
              <a:rPr lang="zh-CN" altLang="en-US" dirty="0"/>
              <a:t> </a:t>
            </a:r>
            <a:r>
              <a:rPr lang="zh-CN" altLang="en-US" sz="2000"/>
              <a:t>硬件抽象层等级的虚拟化（</a:t>
            </a:r>
            <a:r>
              <a:rPr lang="en-US" altLang="zh-CN" sz="2000"/>
              <a:t>Hardware Abstraction Level</a:t>
            </a:r>
            <a:r>
              <a:rPr lang="zh-CN" altLang="en-US" sz="2000"/>
              <a:t>）</a:t>
            </a:r>
            <a:r>
              <a:rPr lang="zh-CN" altLang="en-US"/>
              <a:t/>
            </a:r>
            <a:br>
              <a:rPr lang="zh-CN" altLang="en-US"/>
            </a:br>
            <a:endParaRPr lang="en-US" dirty="0"/>
          </a:p>
        </p:txBody>
      </p:sp>
      <p:sp>
        <p:nvSpPr>
          <p:cNvPr id="10" name="Line 8">
            <a:extLst>
              <a:ext uri="{FF2B5EF4-FFF2-40B4-BE49-F238E27FC236}">
                <a16:creationId xmlns:a16="http://schemas.microsoft.com/office/drawing/2014/main" xmlns="" id="{790B2CC1-82B6-5D4E-A85B-261F07415CE4}"/>
              </a:ext>
            </a:extLst>
          </p:cNvPr>
          <p:cNvSpPr>
            <a:spLocks noChangeShapeType="1"/>
          </p:cNvSpPr>
          <p:nvPr/>
        </p:nvSpPr>
        <p:spPr bwMode="auto">
          <a:xfrm>
            <a:off x="860966" y="6457061"/>
            <a:ext cx="10650956" cy="0"/>
          </a:xfrm>
          <a:prstGeom prst="line">
            <a:avLst/>
          </a:prstGeom>
          <a:noFill/>
          <a:ln w="28575">
            <a:solidFill>
              <a:srgbClr val="7889FB"/>
            </a:solidFill>
            <a:round/>
            <a:headEnd/>
            <a:tailEnd/>
          </a:ln>
          <a:extLst>
            <a:ext uri="{909E8E84-426E-40DD-AFC4-6F175D3DCCD1}">
              <a14:hiddenFill xmlns:a14="http://schemas.microsoft.com/office/drawing/2010/main">
                <a:noFill/>
              </a14:hiddenFill>
            </a:ext>
          </a:extLst>
        </p:spPr>
        <p:txBody>
          <a:bodyPr/>
          <a:lstStyle/>
          <a:p>
            <a:endParaRPr lang="zh-CN" altLang="en-US">
              <a:ea typeface="SimSun" pitchFamily="2" charset="-122"/>
            </a:endParaRPr>
          </a:p>
        </p:txBody>
      </p:sp>
      <p:sp>
        <p:nvSpPr>
          <p:cNvPr id="7" name="TextBox 6"/>
          <p:cNvSpPr txBox="1"/>
          <p:nvPr/>
        </p:nvSpPr>
        <p:spPr>
          <a:xfrm>
            <a:off x="3971865" y="6457060"/>
            <a:ext cx="3228961" cy="369332"/>
          </a:xfrm>
          <a:prstGeom prst="rect">
            <a:avLst/>
          </a:prstGeom>
          <a:noFill/>
        </p:spPr>
        <p:txBody>
          <a:bodyPr wrap="none" rtlCol="0">
            <a:spAutoFit/>
          </a:bodyPr>
          <a:lstStyle/>
          <a:p>
            <a:r>
              <a:rPr lang="en-US" altLang="zh-CN"/>
              <a:t>www.andrew-programming.com</a:t>
            </a:r>
            <a:endParaRPr lang="en-US"/>
          </a:p>
        </p:txBody>
      </p:sp>
      <p:sp>
        <p:nvSpPr>
          <p:cNvPr id="5" name="Rectangle 4"/>
          <p:cNvSpPr/>
          <p:nvPr/>
        </p:nvSpPr>
        <p:spPr>
          <a:xfrm>
            <a:off x="708372" y="1261614"/>
            <a:ext cx="4651417" cy="4031873"/>
          </a:xfrm>
          <a:prstGeom prst="rect">
            <a:avLst/>
          </a:prstGeom>
        </p:spPr>
        <p:txBody>
          <a:bodyPr wrap="square">
            <a:spAutoFit/>
          </a:bodyPr>
          <a:lstStyle/>
          <a:p>
            <a:r>
              <a:rPr lang="zh-CN" altLang="en-US" sz="3200" b="0" i="0">
                <a:solidFill>
                  <a:srgbClr val="4D4D4D"/>
                </a:solidFill>
                <a:effectLst/>
                <a:latin typeface="Microsoft YaHei" charset="-122"/>
              </a:rPr>
              <a:t>硬件层的虚拟化具有高性能和隔离性</a:t>
            </a:r>
            <a:r>
              <a:rPr lang="en-US" altLang="zh-CN" sz="3200" b="0" i="0">
                <a:solidFill>
                  <a:srgbClr val="4D4D4D"/>
                </a:solidFill>
                <a:effectLst/>
                <a:latin typeface="Microsoft YaHei" charset="-122"/>
              </a:rPr>
              <a:t>,</a:t>
            </a:r>
            <a:r>
              <a:rPr lang="zh-CN" altLang="en-US" sz="3200" b="0" i="0">
                <a:solidFill>
                  <a:srgbClr val="4D4D4D"/>
                </a:solidFill>
                <a:effectLst/>
                <a:latin typeface="Microsoft YaHei" charset="-122"/>
              </a:rPr>
              <a:t>因为 </a:t>
            </a:r>
            <a:r>
              <a:rPr lang="en-US" altLang="zh-CN" sz="3200" b="0" i="0">
                <a:solidFill>
                  <a:srgbClr val="4D4D4D"/>
                </a:solidFill>
                <a:effectLst/>
                <a:latin typeface="Microsoft YaHei" charset="-122"/>
              </a:rPr>
              <a:t>hypervisor </a:t>
            </a:r>
            <a:r>
              <a:rPr lang="zh-CN" altLang="en-US" sz="3200" b="0" i="0">
                <a:solidFill>
                  <a:srgbClr val="4D4D4D"/>
                </a:solidFill>
                <a:effectLst/>
                <a:latin typeface="Microsoft YaHei" charset="-122"/>
              </a:rPr>
              <a:t>直接在硬件上运行</a:t>
            </a:r>
            <a:r>
              <a:rPr lang="en-US" altLang="zh-CN" sz="3200" b="0" i="0">
                <a:solidFill>
                  <a:srgbClr val="4D4D4D"/>
                </a:solidFill>
                <a:effectLst/>
                <a:latin typeface="Microsoft YaHei" charset="-122"/>
              </a:rPr>
              <a:t>,</a:t>
            </a:r>
            <a:r>
              <a:rPr lang="zh-CN" altLang="en-US" sz="3200" b="0" i="0">
                <a:solidFill>
                  <a:srgbClr val="4D4D4D"/>
                </a:solidFill>
                <a:effectLst/>
                <a:latin typeface="Microsoft YaHei" charset="-122"/>
              </a:rPr>
              <a:t>有利于控制</a:t>
            </a:r>
            <a:r>
              <a:rPr lang="en-US" altLang="zh-CN" sz="3200" b="0" i="0">
                <a:solidFill>
                  <a:srgbClr val="4D4D4D"/>
                </a:solidFill>
                <a:effectLst/>
                <a:latin typeface="Microsoft YaHei" charset="-122"/>
              </a:rPr>
              <a:t>VM</a:t>
            </a:r>
            <a:r>
              <a:rPr lang="zh-CN" altLang="en-US" sz="3200" b="0" i="0">
                <a:solidFill>
                  <a:srgbClr val="4D4D4D"/>
                </a:solidFill>
                <a:effectLst/>
                <a:latin typeface="Microsoft YaHei" charset="-122"/>
              </a:rPr>
              <a:t>的</a:t>
            </a:r>
            <a:r>
              <a:rPr lang="en-US" altLang="zh-CN" sz="3200" b="0" i="0">
                <a:solidFill>
                  <a:srgbClr val="4D4D4D"/>
                </a:solidFill>
                <a:effectLst/>
                <a:latin typeface="Microsoft YaHei" charset="-122"/>
              </a:rPr>
              <a:t>OS</a:t>
            </a:r>
            <a:r>
              <a:rPr lang="zh-CN" altLang="en-US" sz="3200" b="0" i="0">
                <a:solidFill>
                  <a:srgbClr val="4D4D4D"/>
                </a:solidFill>
                <a:effectLst/>
                <a:latin typeface="Microsoft YaHei" charset="-122"/>
              </a:rPr>
              <a:t>访问硬件资源</a:t>
            </a:r>
            <a:r>
              <a:rPr lang="en-US" altLang="zh-CN" sz="3200" b="0" i="0">
                <a:solidFill>
                  <a:srgbClr val="4D4D4D"/>
                </a:solidFill>
                <a:effectLst/>
                <a:latin typeface="Microsoft YaHei" charset="-122"/>
              </a:rPr>
              <a:t>,</a:t>
            </a:r>
            <a:r>
              <a:rPr lang="zh-CN" altLang="en-US" sz="3200" b="0" i="0">
                <a:solidFill>
                  <a:srgbClr val="4D4D4D"/>
                </a:solidFill>
                <a:effectLst/>
                <a:latin typeface="Microsoft YaHei" charset="-122"/>
              </a:rPr>
              <a:t>使用这种解决方案的产品</a:t>
            </a:r>
            <a:r>
              <a:rPr lang="en-US" altLang="zh-CN" sz="3200" b="0" i="0">
                <a:solidFill>
                  <a:srgbClr val="4D4D4D"/>
                </a:solidFill>
                <a:effectLst/>
                <a:latin typeface="Microsoft YaHei" charset="-122"/>
              </a:rPr>
              <a:t>,</a:t>
            </a:r>
            <a:r>
              <a:rPr lang="zh-CN" altLang="en-US" sz="3200" b="0" i="0">
                <a:solidFill>
                  <a:srgbClr val="4D4D4D"/>
                </a:solidFill>
                <a:effectLst/>
                <a:latin typeface="Microsoft YaHei" charset="-122"/>
              </a:rPr>
              <a:t>有</a:t>
            </a:r>
            <a:r>
              <a:rPr lang="en-US" altLang="zh-CN" sz="3200" b="0" i="0">
                <a:solidFill>
                  <a:srgbClr val="4D4D4D"/>
                </a:solidFill>
                <a:effectLst/>
                <a:latin typeface="Microsoft YaHei" charset="-122"/>
              </a:rPr>
              <a:t>VMware ESXi </a:t>
            </a:r>
            <a:r>
              <a:rPr lang="zh-CN" altLang="en-US" sz="3200" b="0" i="0">
                <a:solidFill>
                  <a:srgbClr val="4D4D4D"/>
                </a:solidFill>
                <a:effectLst/>
                <a:latin typeface="Microsoft YaHei" charset="-122"/>
              </a:rPr>
              <a:t>和 </a:t>
            </a:r>
            <a:r>
              <a:rPr lang="en-US" altLang="zh-CN" sz="3200" b="0" i="0">
                <a:solidFill>
                  <a:srgbClr val="4D4D4D"/>
                </a:solidFill>
                <a:effectLst/>
                <a:latin typeface="Microsoft YaHei" charset="-122"/>
              </a:rPr>
              <a:t>Xen server</a:t>
            </a:r>
            <a:endParaRPr lang="en-US" sz="3200"/>
          </a:p>
        </p:txBody>
      </p:sp>
      <p:pic>
        <p:nvPicPr>
          <p:cNvPr id="16" name="Picture 15"/>
          <p:cNvPicPr>
            <a:picLocks noChangeAspect="1"/>
          </p:cNvPicPr>
          <p:nvPr/>
        </p:nvPicPr>
        <p:blipFill>
          <a:blip r:embed="rId2"/>
          <a:stretch>
            <a:fillRect/>
          </a:stretch>
        </p:blipFill>
        <p:spPr>
          <a:xfrm>
            <a:off x="5626093" y="1261614"/>
            <a:ext cx="6033400" cy="3297427"/>
          </a:xfrm>
          <a:prstGeom prst="rect">
            <a:avLst/>
          </a:prstGeom>
        </p:spPr>
      </p:pic>
    </p:spTree>
    <p:extLst>
      <p:ext uri="{BB962C8B-B14F-4D97-AF65-F5344CB8AC3E}">
        <p14:creationId xmlns:p14="http://schemas.microsoft.com/office/powerpoint/2010/main" val="20397526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4220B1D-827B-5B43-8FC1-66C752EE8CA5}"/>
              </a:ext>
            </a:extLst>
          </p:cNvPr>
          <p:cNvSpPr>
            <a:spLocks noGrp="1"/>
          </p:cNvSpPr>
          <p:nvPr>
            <p:ph type="title"/>
          </p:nvPr>
        </p:nvSpPr>
        <p:spPr>
          <a:xfrm>
            <a:off x="328545" y="439333"/>
            <a:ext cx="10515600" cy="571842"/>
          </a:xfrm>
        </p:spPr>
        <p:txBody>
          <a:bodyPr/>
          <a:lstStyle/>
          <a:p>
            <a:r>
              <a:rPr lang="zh-CN" altLang="en-US" dirty="0"/>
              <a:t>常见的虚拟化技术 </a:t>
            </a:r>
            <a:r>
              <a:rPr lang="en-US" altLang="zh-CN" dirty="0"/>
              <a:t>-</a:t>
            </a:r>
            <a:r>
              <a:rPr lang="zh-CN" altLang="en-US" dirty="0"/>
              <a:t> </a:t>
            </a:r>
            <a:r>
              <a:rPr lang="zh-CN" altLang="en-US" sz="2000"/>
              <a:t>全虚拟化架构 </a:t>
            </a:r>
            <a:r>
              <a:rPr lang="zh-CN" altLang="en-US"/>
              <a:t/>
            </a:r>
            <a:br>
              <a:rPr lang="zh-CN" altLang="en-US"/>
            </a:br>
            <a:endParaRPr lang="en-US" dirty="0"/>
          </a:p>
        </p:txBody>
      </p:sp>
      <p:sp>
        <p:nvSpPr>
          <p:cNvPr id="10" name="Line 8">
            <a:extLst>
              <a:ext uri="{FF2B5EF4-FFF2-40B4-BE49-F238E27FC236}">
                <a16:creationId xmlns:a16="http://schemas.microsoft.com/office/drawing/2014/main" xmlns="" id="{790B2CC1-82B6-5D4E-A85B-261F07415CE4}"/>
              </a:ext>
            </a:extLst>
          </p:cNvPr>
          <p:cNvSpPr>
            <a:spLocks noChangeShapeType="1"/>
          </p:cNvSpPr>
          <p:nvPr/>
        </p:nvSpPr>
        <p:spPr bwMode="auto">
          <a:xfrm>
            <a:off x="860966" y="6457061"/>
            <a:ext cx="10650956" cy="0"/>
          </a:xfrm>
          <a:prstGeom prst="line">
            <a:avLst/>
          </a:prstGeom>
          <a:noFill/>
          <a:ln w="28575">
            <a:solidFill>
              <a:srgbClr val="7889FB"/>
            </a:solidFill>
            <a:round/>
            <a:headEnd/>
            <a:tailEnd/>
          </a:ln>
          <a:extLst>
            <a:ext uri="{909E8E84-426E-40DD-AFC4-6F175D3DCCD1}">
              <a14:hiddenFill xmlns:a14="http://schemas.microsoft.com/office/drawing/2010/main">
                <a:noFill/>
              </a14:hiddenFill>
            </a:ext>
          </a:extLst>
        </p:spPr>
        <p:txBody>
          <a:bodyPr/>
          <a:lstStyle/>
          <a:p>
            <a:endParaRPr lang="zh-CN" altLang="en-US">
              <a:ea typeface="SimSun" pitchFamily="2" charset="-122"/>
            </a:endParaRPr>
          </a:p>
        </p:txBody>
      </p:sp>
      <p:sp>
        <p:nvSpPr>
          <p:cNvPr id="7" name="TextBox 6"/>
          <p:cNvSpPr txBox="1"/>
          <p:nvPr/>
        </p:nvSpPr>
        <p:spPr>
          <a:xfrm>
            <a:off x="3971865" y="6457060"/>
            <a:ext cx="3228961" cy="369332"/>
          </a:xfrm>
          <a:prstGeom prst="rect">
            <a:avLst/>
          </a:prstGeom>
          <a:noFill/>
        </p:spPr>
        <p:txBody>
          <a:bodyPr wrap="none" rtlCol="0">
            <a:spAutoFit/>
          </a:bodyPr>
          <a:lstStyle/>
          <a:p>
            <a:r>
              <a:rPr lang="en-US" altLang="zh-CN"/>
              <a:t>www.andrew-programming.com</a:t>
            </a:r>
            <a:endParaRPr lang="en-US"/>
          </a:p>
        </p:txBody>
      </p:sp>
      <p:sp>
        <p:nvSpPr>
          <p:cNvPr id="5" name="Rectangle 4"/>
          <p:cNvSpPr/>
          <p:nvPr/>
        </p:nvSpPr>
        <p:spPr>
          <a:xfrm>
            <a:off x="553628" y="1261614"/>
            <a:ext cx="4651417" cy="4031873"/>
          </a:xfrm>
          <a:prstGeom prst="rect">
            <a:avLst/>
          </a:prstGeom>
        </p:spPr>
        <p:txBody>
          <a:bodyPr wrap="square">
            <a:spAutoFit/>
          </a:bodyPr>
          <a:lstStyle/>
          <a:p>
            <a:r>
              <a:rPr lang="zh-CN" altLang="en-US" sz="3200" b="0" i="0">
                <a:solidFill>
                  <a:srgbClr val="4D4D4D"/>
                </a:solidFill>
                <a:effectLst/>
                <a:latin typeface="Microsoft YaHei" charset="-122"/>
              </a:rPr>
              <a:t>虚拟机的监视器 </a:t>
            </a:r>
            <a:r>
              <a:rPr lang="en-US" altLang="zh-CN" sz="3200" b="0" i="0">
                <a:solidFill>
                  <a:srgbClr val="4D4D4D"/>
                </a:solidFill>
                <a:effectLst/>
                <a:latin typeface="Microsoft YaHei" charset="-122"/>
              </a:rPr>
              <a:t>( hypervisor ) </a:t>
            </a:r>
            <a:r>
              <a:rPr lang="zh-CN" altLang="en-US" sz="3200" b="0" i="0">
                <a:solidFill>
                  <a:srgbClr val="4D4D4D"/>
                </a:solidFill>
                <a:effectLst/>
                <a:latin typeface="Microsoft YaHei" charset="-122"/>
              </a:rPr>
              <a:t>是类似于用户的应程序运行在主机</a:t>
            </a:r>
            <a:r>
              <a:rPr lang="en-US" altLang="zh-CN" sz="3200" b="0" i="0">
                <a:solidFill>
                  <a:srgbClr val="4D4D4D"/>
                </a:solidFill>
                <a:effectLst/>
                <a:latin typeface="Microsoft YaHei" charset="-122"/>
              </a:rPr>
              <a:t>OS</a:t>
            </a:r>
            <a:r>
              <a:rPr lang="zh-CN" altLang="en-US" sz="3200" b="0" i="0">
                <a:solidFill>
                  <a:srgbClr val="4D4D4D"/>
                </a:solidFill>
                <a:effectLst/>
                <a:latin typeface="Microsoft YaHei" charset="-122"/>
              </a:rPr>
              <a:t>之上，如 </a:t>
            </a:r>
            <a:r>
              <a:rPr lang="en-US" altLang="zh-CN" sz="3200" b="0" i="0">
                <a:solidFill>
                  <a:srgbClr val="4D4D4D"/>
                </a:solidFill>
                <a:effectLst/>
                <a:latin typeface="Microsoft YaHei" charset="-122"/>
              </a:rPr>
              <a:t>VMware </a:t>
            </a:r>
            <a:r>
              <a:rPr lang="zh-CN" altLang="en-US" sz="3200" b="0" i="0">
                <a:solidFill>
                  <a:srgbClr val="4D4D4D"/>
                </a:solidFill>
                <a:effectLst/>
                <a:latin typeface="Microsoft YaHei" charset="-122"/>
              </a:rPr>
              <a:t>的 </a:t>
            </a:r>
            <a:r>
              <a:rPr lang="en-US" altLang="zh-CN" sz="3200" b="0" i="0">
                <a:solidFill>
                  <a:srgbClr val="4D4D4D"/>
                </a:solidFill>
                <a:effectLst/>
                <a:latin typeface="Microsoft YaHei" charset="-122"/>
              </a:rPr>
              <a:t>workstation</a:t>
            </a:r>
            <a:r>
              <a:rPr lang="zh-CN" altLang="en-US" sz="3200" b="0" i="0">
                <a:solidFill>
                  <a:srgbClr val="4D4D4D"/>
                </a:solidFill>
                <a:effectLst/>
                <a:latin typeface="Microsoft YaHei" charset="-122"/>
              </a:rPr>
              <a:t>，这种虚拟化产品提供了的硬件，像我们在机器上面安装一个</a:t>
            </a:r>
            <a:r>
              <a:rPr lang="en-US" altLang="zh-CN" sz="3200" b="0" i="0">
                <a:solidFill>
                  <a:srgbClr val="4D4D4D"/>
                </a:solidFill>
                <a:effectLst/>
                <a:latin typeface="Microsoft YaHei" charset="-122"/>
              </a:rPr>
              <a:t>linux</a:t>
            </a:r>
            <a:r>
              <a:rPr lang="zh-CN" altLang="en-US" sz="3200" b="0" i="0">
                <a:solidFill>
                  <a:srgbClr val="4D4D4D"/>
                </a:solidFill>
                <a:effectLst/>
                <a:latin typeface="Microsoft YaHei" charset="-122"/>
              </a:rPr>
              <a:t>的虚拟机就是</a:t>
            </a:r>
            <a:endParaRPr lang="en-US" sz="3200"/>
          </a:p>
        </p:txBody>
      </p:sp>
      <p:pic>
        <p:nvPicPr>
          <p:cNvPr id="3" name="Picture 2"/>
          <p:cNvPicPr>
            <a:picLocks noChangeAspect="1"/>
          </p:cNvPicPr>
          <p:nvPr/>
        </p:nvPicPr>
        <p:blipFill>
          <a:blip r:embed="rId2"/>
          <a:stretch>
            <a:fillRect/>
          </a:stretch>
        </p:blipFill>
        <p:spPr>
          <a:xfrm>
            <a:off x="5650286" y="1364729"/>
            <a:ext cx="5861636" cy="3794975"/>
          </a:xfrm>
          <a:prstGeom prst="rect">
            <a:avLst/>
          </a:prstGeom>
        </p:spPr>
      </p:pic>
    </p:spTree>
    <p:extLst>
      <p:ext uri="{BB962C8B-B14F-4D97-AF65-F5344CB8AC3E}">
        <p14:creationId xmlns:p14="http://schemas.microsoft.com/office/powerpoint/2010/main" val="4450488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4220B1D-827B-5B43-8FC1-66C752EE8CA5}"/>
              </a:ext>
            </a:extLst>
          </p:cNvPr>
          <p:cNvSpPr>
            <a:spLocks noGrp="1"/>
          </p:cNvSpPr>
          <p:nvPr>
            <p:ph type="title"/>
          </p:nvPr>
        </p:nvSpPr>
        <p:spPr>
          <a:xfrm>
            <a:off x="328545" y="439333"/>
            <a:ext cx="10515600" cy="571842"/>
          </a:xfrm>
        </p:spPr>
        <p:txBody>
          <a:bodyPr/>
          <a:lstStyle/>
          <a:p>
            <a:r>
              <a:rPr lang="zh-CN" altLang="en-US" dirty="0"/>
              <a:t>常见的虚拟化技术 </a:t>
            </a:r>
            <a:r>
              <a:rPr lang="en-US" altLang="zh-CN" dirty="0"/>
              <a:t>-</a:t>
            </a:r>
            <a:r>
              <a:rPr lang="zh-CN" altLang="en-US" dirty="0"/>
              <a:t> </a:t>
            </a:r>
            <a:r>
              <a:rPr lang="zh-CN" altLang="en-US" sz="2000"/>
              <a:t>操作系统等级的虚拟化（</a:t>
            </a:r>
            <a:r>
              <a:rPr lang="en-US" altLang="zh-CN" sz="2000"/>
              <a:t>Operating System Level</a:t>
            </a:r>
            <a:r>
              <a:rPr lang="zh-CN" altLang="en-US" sz="2000"/>
              <a:t>）</a:t>
            </a:r>
            <a:r>
              <a:rPr lang="zh-CN" altLang="en-US"/>
              <a:t/>
            </a:r>
            <a:br>
              <a:rPr lang="zh-CN" altLang="en-US"/>
            </a:br>
            <a:endParaRPr lang="en-US" dirty="0"/>
          </a:p>
        </p:txBody>
      </p:sp>
      <p:sp>
        <p:nvSpPr>
          <p:cNvPr id="10" name="Line 8">
            <a:extLst>
              <a:ext uri="{FF2B5EF4-FFF2-40B4-BE49-F238E27FC236}">
                <a16:creationId xmlns:a16="http://schemas.microsoft.com/office/drawing/2014/main" xmlns="" id="{790B2CC1-82B6-5D4E-A85B-261F07415CE4}"/>
              </a:ext>
            </a:extLst>
          </p:cNvPr>
          <p:cNvSpPr>
            <a:spLocks noChangeShapeType="1"/>
          </p:cNvSpPr>
          <p:nvPr/>
        </p:nvSpPr>
        <p:spPr bwMode="auto">
          <a:xfrm>
            <a:off x="860966" y="6457061"/>
            <a:ext cx="10650956" cy="0"/>
          </a:xfrm>
          <a:prstGeom prst="line">
            <a:avLst/>
          </a:prstGeom>
          <a:noFill/>
          <a:ln w="28575">
            <a:solidFill>
              <a:srgbClr val="7889FB"/>
            </a:solidFill>
            <a:round/>
            <a:headEnd/>
            <a:tailEnd/>
          </a:ln>
          <a:extLst>
            <a:ext uri="{909E8E84-426E-40DD-AFC4-6F175D3DCCD1}">
              <a14:hiddenFill xmlns:a14="http://schemas.microsoft.com/office/drawing/2010/main">
                <a:noFill/>
              </a14:hiddenFill>
            </a:ext>
          </a:extLst>
        </p:spPr>
        <p:txBody>
          <a:bodyPr/>
          <a:lstStyle/>
          <a:p>
            <a:endParaRPr lang="zh-CN" altLang="en-US">
              <a:ea typeface="SimSun" pitchFamily="2" charset="-122"/>
            </a:endParaRPr>
          </a:p>
        </p:txBody>
      </p:sp>
      <p:sp>
        <p:nvSpPr>
          <p:cNvPr id="7" name="TextBox 6"/>
          <p:cNvSpPr txBox="1"/>
          <p:nvPr/>
        </p:nvSpPr>
        <p:spPr>
          <a:xfrm>
            <a:off x="3971865" y="6457060"/>
            <a:ext cx="3228961" cy="369332"/>
          </a:xfrm>
          <a:prstGeom prst="rect">
            <a:avLst/>
          </a:prstGeom>
          <a:noFill/>
        </p:spPr>
        <p:txBody>
          <a:bodyPr wrap="none" rtlCol="0">
            <a:spAutoFit/>
          </a:bodyPr>
          <a:lstStyle/>
          <a:p>
            <a:r>
              <a:rPr lang="en-US" altLang="zh-CN"/>
              <a:t>www.andrew-programming.com</a:t>
            </a:r>
            <a:endParaRPr lang="en-US"/>
          </a:p>
        </p:txBody>
      </p:sp>
      <p:sp>
        <p:nvSpPr>
          <p:cNvPr id="5" name="Rectangle 4"/>
          <p:cNvSpPr/>
          <p:nvPr/>
        </p:nvSpPr>
        <p:spPr>
          <a:xfrm>
            <a:off x="553629" y="1261614"/>
            <a:ext cx="4904636" cy="3539430"/>
          </a:xfrm>
          <a:prstGeom prst="rect">
            <a:avLst/>
          </a:prstGeom>
        </p:spPr>
        <p:txBody>
          <a:bodyPr wrap="square">
            <a:spAutoFit/>
          </a:bodyPr>
          <a:lstStyle/>
          <a:p>
            <a:r>
              <a:rPr lang="zh-CN" altLang="en-US" sz="1600"/>
              <a:t>硬件抽象层等级的虚拟化中的全虚拟化与操作系统底层间有非常高的隔离能力，支持不同的操作系统，安装后不须要重启主机、或修改引导程序（</a:t>
            </a:r>
            <a:r>
              <a:rPr lang="en-US" altLang="zh-CN" sz="1600"/>
              <a:t>Boot Loader</a:t>
            </a:r>
            <a:r>
              <a:rPr lang="zh-CN" altLang="en-US" sz="1600"/>
              <a:t>）以达到双系统的目的，风险低、维护简单。由于此等级的虚拟机可以访问底层操作系统，因此用户必须花费大量的时间来安装与设置虚拟机，接着才能开始评估或测试所需运作的软件，这些设置包含了操作系统的安装、安全性或兼容性软件的更新、网络、系统调教</a:t>
            </a:r>
            <a:r>
              <a:rPr lang="en-US" altLang="zh-CN" sz="1600"/>
              <a:t>…</a:t>
            </a:r>
            <a:r>
              <a:rPr lang="zh-CN" altLang="en-US" sz="1600"/>
              <a:t>等，如果所需的操作系统与底层操作系统相同，那么其实它们所作的跟实际上安装一台实体机器没有什么区别。</a:t>
            </a:r>
          </a:p>
          <a:p>
            <a:r>
              <a:rPr lang="zh-CN" altLang="en-US" sz="1600"/>
              <a:t>操作系统内核虚拟化可以最大限度的减少新增虚拟机的所需，在这个等级的虚拟机共享实体主机上的硬件以及操作系统，呈现彼此独立且隔离的虚拟机环境。</a:t>
            </a:r>
          </a:p>
        </p:txBody>
      </p:sp>
      <p:sp>
        <p:nvSpPr>
          <p:cNvPr id="4" name="Rectangle 3"/>
          <p:cNvSpPr/>
          <p:nvPr/>
        </p:nvSpPr>
        <p:spPr>
          <a:xfrm>
            <a:off x="511426" y="5331265"/>
            <a:ext cx="5339923" cy="369332"/>
          </a:xfrm>
          <a:prstGeom prst="rect">
            <a:avLst/>
          </a:prstGeom>
        </p:spPr>
        <p:txBody>
          <a:bodyPr wrap="none">
            <a:spAutoFit/>
          </a:bodyPr>
          <a:lstStyle/>
          <a:p>
            <a:r>
              <a:rPr lang="zh-CN" altLang="en-US" b="0" i="0">
                <a:solidFill>
                  <a:srgbClr val="222222"/>
                </a:solidFill>
                <a:effectLst/>
                <a:latin typeface="Arial" charset="0"/>
              </a:rPr>
              <a:t>这个分类底下代表性的有</a:t>
            </a:r>
            <a:r>
              <a:rPr lang="en-US" altLang="zh-CN" b="0" i="0" u="none" strike="noStrike">
                <a:solidFill>
                  <a:srgbClr val="0B0080"/>
                </a:solidFill>
                <a:effectLst/>
                <a:latin typeface="Arial" charset="0"/>
                <a:hlinkClick r:id="rId2" tooltip="Docker"/>
              </a:rPr>
              <a:t>Docker</a:t>
            </a:r>
            <a:r>
              <a:rPr lang="zh-CN" altLang="en-US" b="0" i="0">
                <a:solidFill>
                  <a:srgbClr val="222222"/>
                </a:solidFill>
                <a:effectLst/>
                <a:latin typeface="Arial" charset="0"/>
              </a:rPr>
              <a:t>、</a:t>
            </a:r>
            <a:r>
              <a:rPr lang="en-US" altLang="zh-CN" b="0" i="0" u="none" strike="noStrike">
                <a:solidFill>
                  <a:srgbClr val="0B0080"/>
                </a:solidFill>
                <a:effectLst/>
                <a:latin typeface="Arial" charset="0"/>
                <a:hlinkClick r:id="rId3" tooltip="虚拟专用服务器"/>
              </a:rPr>
              <a:t>VPS</a:t>
            </a:r>
            <a:r>
              <a:rPr lang="zh-CN" altLang="en-US" b="0" i="0">
                <a:solidFill>
                  <a:srgbClr val="222222"/>
                </a:solidFill>
                <a:effectLst/>
                <a:latin typeface="Arial" charset="0"/>
              </a:rPr>
              <a:t>以及</a:t>
            </a:r>
            <a:r>
              <a:rPr lang="en-US" altLang="zh-CN" b="0" i="0" u="none" strike="noStrike">
                <a:solidFill>
                  <a:srgbClr val="0B0080"/>
                </a:solidFill>
                <a:effectLst/>
                <a:latin typeface="Arial" charset="0"/>
                <a:hlinkClick r:id="rId4" tooltip="基于内核的虚拟机"/>
              </a:rPr>
              <a:t>KVM</a:t>
            </a:r>
            <a:r>
              <a:rPr lang="zh-CN" altLang="en-US" b="0" i="0">
                <a:solidFill>
                  <a:srgbClr val="222222"/>
                </a:solidFill>
                <a:effectLst/>
                <a:latin typeface="Arial" charset="0"/>
              </a:rPr>
              <a:t>。</a:t>
            </a:r>
            <a:endParaRPr lang="en-US"/>
          </a:p>
        </p:txBody>
      </p:sp>
      <p:pic>
        <p:nvPicPr>
          <p:cNvPr id="6" name="Picture 5"/>
          <p:cNvPicPr>
            <a:picLocks noChangeAspect="1"/>
          </p:cNvPicPr>
          <p:nvPr/>
        </p:nvPicPr>
        <p:blipFill>
          <a:blip r:embed="rId5"/>
          <a:stretch>
            <a:fillRect/>
          </a:stretch>
        </p:blipFill>
        <p:spPr>
          <a:xfrm>
            <a:off x="6131800" y="1362079"/>
            <a:ext cx="5378290" cy="3438965"/>
          </a:xfrm>
          <a:prstGeom prst="rect">
            <a:avLst/>
          </a:prstGeom>
        </p:spPr>
      </p:pic>
    </p:spTree>
    <p:extLst>
      <p:ext uri="{BB962C8B-B14F-4D97-AF65-F5344CB8AC3E}">
        <p14:creationId xmlns:p14="http://schemas.microsoft.com/office/powerpoint/2010/main" val="20165202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4220B1D-827B-5B43-8FC1-66C752EE8CA5}"/>
              </a:ext>
            </a:extLst>
          </p:cNvPr>
          <p:cNvSpPr>
            <a:spLocks noGrp="1"/>
          </p:cNvSpPr>
          <p:nvPr>
            <p:ph type="title"/>
          </p:nvPr>
        </p:nvSpPr>
        <p:spPr>
          <a:xfrm>
            <a:off x="328545" y="439333"/>
            <a:ext cx="10515600" cy="571842"/>
          </a:xfrm>
        </p:spPr>
        <p:txBody>
          <a:bodyPr/>
          <a:lstStyle/>
          <a:p>
            <a:r>
              <a:rPr lang="zh-CN" altLang="en-US" dirty="0"/>
              <a:t>常见的虚拟化技术 </a:t>
            </a:r>
            <a:r>
              <a:rPr lang="en-US" altLang="zh-CN" dirty="0"/>
              <a:t>-</a:t>
            </a:r>
            <a:r>
              <a:rPr lang="zh-CN" altLang="en-US" dirty="0"/>
              <a:t> </a:t>
            </a:r>
            <a:r>
              <a:rPr lang="zh-CN" altLang="en-US" sz="2000"/>
              <a:t>编程语言等级的虚拟化（</a:t>
            </a:r>
            <a:r>
              <a:rPr lang="en-US" altLang="zh-CN" sz="2000"/>
              <a:t>Programming Language Level</a:t>
            </a:r>
            <a:r>
              <a:rPr lang="zh-CN" altLang="en-US" sz="2000"/>
              <a:t>）</a:t>
            </a:r>
            <a:r>
              <a:rPr lang="zh-CN" altLang="en-US"/>
              <a:t/>
            </a:r>
            <a:br>
              <a:rPr lang="zh-CN" altLang="en-US"/>
            </a:br>
            <a:endParaRPr lang="en-US" dirty="0"/>
          </a:p>
        </p:txBody>
      </p:sp>
      <p:sp>
        <p:nvSpPr>
          <p:cNvPr id="10" name="Line 8">
            <a:extLst>
              <a:ext uri="{FF2B5EF4-FFF2-40B4-BE49-F238E27FC236}">
                <a16:creationId xmlns:a16="http://schemas.microsoft.com/office/drawing/2014/main" xmlns="" id="{790B2CC1-82B6-5D4E-A85B-261F07415CE4}"/>
              </a:ext>
            </a:extLst>
          </p:cNvPr>
          <p:cNvSpPr>
            <a:spLocks noChangeShapeType="1"/>
          </p:cNvSpPr>
          <p:nvPr/>
        </p:nvSpPr>
        <p:spPr bwMode="auto">
          <a:xfrm>
            <a:off x="860966" y="6457061"/>
            <a:ext cx="10650956" cy="0"/>
          </a:xfrm>
          <a:prstGeom prst="line">
            <a:avLst/>
          </a:prstGeom>
          <a:noFill/>
          <a:ln w="28575">
            <a:solidFill>
              <a:srgbClr val="7889FB"/>
            </a:solidFill>
            <a:round/>
            <a:headEnd/>
            <a:tailEnd/>
          </a:ln>
          <a:extLst>
            <a:ext uri="{909E8E84-426E-40DD-AFC4-6F175D3DCCD1}">
              <a14:hiddenFill xmlns:a14="http://schemas.microsoft.com/office/drawing/2010/main">
                <a:noFill/>
              </a14:hiddenFill>
            </a:ext>
          </a:extLst>
        </p:spPr>
        <p:txBody>
          <a:bodyPr/>
          <a:lstStyle/>
          <a:p>
            <a:endParaRPr lang="zh-CN" altLang="en-US">
              <a:ea typeface="SimSun" pitchFamily="2" charset="-122"/>
            </a:endParaRPr>
          </a:p>
        </p:txBody>
      </p:sp>
      <p:sp>
        <p:nvSpPr>
          <p:cNvPr id="7" name="TextBox 6"/>
          <p:cNvSpPr txBox="1"/>
          <p:nvPr/>
        </p:nvSpPr>
        <p:spPr>
          <a:xfrm>
            <a:off x="3971865" y="6457060"/>
            <a:ext cx="3228961" cy="369332"/>
          </a:xfrm>
          <a:prstGeom prst="rect">
            <a:avLst/>
          </a:prstGeom>
          <a:noFill/>
        </p:spPr>
        <p:txBody>
          <a:bodyPr wrap="none" rtlCol="0">
            <a:spAutoFit/>
          </a:bodyPr>
          <a:lstStyle/>
          <a:p>
            <a:r>
              <a:rPr lang="en-US" altLang="zh-CN"/>
              <a:t>www.andrew-programming.com</a:t>
            </a:r>
            <a:endParaRPr lang="en-US"/>
          </a:p>
        </p:txBody>
      </p:sp>
      <p:sp>
        <p:nvSpPr>
          <p:cNvPr id="5" name="Rectangle 4"/>
          <p:cNvSpPr/>
          <p:nvPr/>
        </p:nvSpPr>
        <p:spPr>
          <a:xfrm>
            <a:off x="581764" y="1227342"/>
            <a:ext cx="4904636" cy="4154984"/>
          </a:xfrm>
          <a:prstGeom prst="rect">
            <a:avLst/>
          </a:prstGeom>
        </p:spPr>
        <p:txBody>
          <a:bodyPr wrap="square">
            <a:spAutoFit/>
          </a:bodyPr>
          <a:lstStyle/>
          <a:p>
            <a:r>
              <a:rPr lang="zh-CN" altLang="en-US" sz="2400"/>
              <a:t>传统计算机是由指令集架构所驱动的一种机械语言，硬件的操作由特殊的</a:t>
            </a:r>
            <a:r>
              <a:rPr lang="en-US" altLang="zh-CN" sz="2400"/>
              <a:t>I/O</a:t>
            </a:r>
            <a:r>
              <a:rPr lang="zh-CN" altLang="en-US" sz="2400"/>
              <a:t>指令处理，也可以透过区块映射（</a:t>
            </a:r>
            <a:r>
              <a:rPr lang="en-US" altLang="zh-CN" sz="2400"/>
              <a:t>Mapping</a:t>
            </a:r>
            <a:r>
              <a:rPr lang="zh-CN" altLang="en-US" sz="2400"/>
              <a:t>）来操作存储器，此等级的虚拟化会将高级语言转译成一种名为字节码的语言，透过虚拟机转译成为可以直接运行的命令。跨操作系统平台、跨语言皆为其优点。</a:t>
            </a:r>
          </a:p>
          <a:p>
            <a:r>
              <a:rPr lang="zh-CN" altLang="en-US" sz="2400"/>
              <a:t>这个分类底下代表性的有</a:t>
            </a:r>
            <a:r>
              <a:rPr lang="en-US" altLang="zh-CN" sz="2400"/>
              <a:t>Oracle Java</a:t>
            </a:r>
            <a:r>
              <a:rPr lang="zh-CN" altLang="en-US" sz="2400"/>
              <a:t>、</a:t>
            </a:r>
            <a:r>
              <a:rPr lang="en-US" altLang="zh-CN" sz="2400"/>
              <a:t>Microsoft . NET</a:t>
            </a:r>
            <a:endParaRPr lang="zh-CN" altLang="en-US" sz="2400"/>
          </a:p>
        </p:txBody>
      </p:sp>
      <p:pic>
        <p:nvPicPr>
          <p:cNvPr id="4" name="Picture 3"/>
          <p:cNvPicPr>
            <a:picLocks noChangeAspect="1"/>
          </p:cNvPicPr>
          <p:nvPr/>
        </p:nvPicPr>
        <p:blipFill>
          <a:blip r:embed="rId2"/>
          <a:stretch>
            <a:fillRect/>
          </a:stretch>
        </p:blipFill>
        <p:spPr>
          <a:xfrm>
            <a:off x="6077553" y="1227342"/>
            <a:ext cx="5434369" cy="3043247"/>
          </a:xfrm>
          <a:prstGeom prst="rect">
            <a:avLst/>
          </a:prstGeom>
        </p:spPr>
      </p:pic>
    </p:spTree>
    <p:extLst>
      <p:ext uri="{BB962C8B-B14F-4D97-AF65-F5344CB8AC3E}">
        <p14:creationId xmlns:p14="http://schemas.microsoft.com/office/powerpoint/2010/main" val="5808153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4220B1D-827B-5B43-8FC1-66C752EE8CA5}"/>
              </a:ext>
            </a:extLst>
          </p:cNvPr>
          <p:cNvSpPr>
            <a:spLocks noGrp="1"/>
          </p:cNvSpPr>
          <p:nvPr>
            <p:ph type="title"/>
          </p:nvPr>
        </p:nvSpPr>
        <p:spPr>
          <a:xfrm>
            <a:off x="328545" y="439333"/>
            <a:ext cx="10515600" cy="571842"/>
          </a:xfrm>
        </p:spPr>
        <p:txBody>
          <a:bodyPr/>
          <a:lstStyle/>
          <a:p>
            <a:r>
              <a:rPr lang="zh-CN" altLang="en-US" dirty="0"/>
              <a:t>容器技术</a:t>
            </a:r>
            <a:r>
              <a:rPr lang="en-US" altLang="zh-CN" dirty="0"/>
              <a:t>-</a:t>
            </a:r>
            <a:r>
              <a:rPr lang="zh-CN" altLang="en-US" dirty="0"/>
              <a:t> </a:t>
            </a:r>
            <a:r>
              <a:rPr lang="zh-CN" altLang="en-US" sz="2000"/>
              <a:t>什么是容器技术</a:t>
            </a:r>
            <a:r>
              <a:rPr lang="en-US" altLang="zh-CN" sz="2000"/>
              <a:t>?</a:t>
            </a:r>
            <a:r>
              <a:rPr lang="zh-CN" altLang="en-US"/>
              <a:t/>
            </a:r>
            <a:br>
              <a:rPr lang="zh-CN" altLang="en-US"/>
            </a:br>
            <a:endParaRPr lang="en-US" dirty="0"/>
          </a:p>
        </p:txBody>
      </p:sp>
      <p:sp>
        <p:nvSpPr>
          <p:cNvPr id="10" name="Line 8">
            <a:extLst>
              <a:ext uri="{FF2B5EF4-FFF2-40B4-BE49-F238E27FC236}">
                <a16:creationId xmlns:a16="http://schemas.microsoft.com/office/drawing/2014/main" xmlns="" id="{790B2CC1-82B6-5D4E-A85B-261F07415CE4}"/>
              </a:ext>
            </a:extLst>
          </p:cNvPr>
          <p:cNvSpPr>
            <a:spLocks noChangeShapeType="1"/>
          </p:cNvSpPr>
          <p:nvPr/>
        </p:nvSpPr>
        <p:spPr bwMode="auto">
          <a:xfrm>
            <a:off x="860966" y="6457061"/>
            <a:ext cx="10650956" cy="0"/>
          </a:xfrm>
          <a:prstGeom prst="line">
            <a:avLst/>
          </a:prstGeom>
          <a:noFill/>
          <a:ln w="28575">
            <a:solidFill>
              <a:srgbClr val="7889FB"/>
            </a:solidFill>
            <a:round/>
            <a:headEnd/>
            <a:tailEnd/>
          </a:ln>
          <a:extLst>
            <a:ext uri="{909E8E84-426E-40DD-AFC4-6F175D3DCCD1}">
              <a14:hiddenFill xmlns:a14="http://schemas.microsoft.com/office/drawing/2010/main">
                <a:noFill/>
              </a14:hiddenFill>
            </a:ext>
          </a:extLst>
        </p:spPr>
        <p:txBody>
          <a:bodyPr/>
          <a:lstStyle/>
          <a:p>
            <a:endParaRPr lang="zh-CN" altLang="en-US">
              <a:ea typeface="SimSun" pitchFamily="2" charset="-122"/>
            </a:endParaRPr>
          </a:p>
        </p:txBody>
      </p:sp>
      <p:sp>
        <p:nvSpPr>
          <p:cNvPr id="7" name="TextBox 6"/>
          <p:cNvSpPr txBox="1"/>
          <p:nvPr/>
        </p:nvSpPr>
        <p:spPr>
          <a:xfrm>
            <a:off x="3971865" y="6457060"/>
            <a:ext cx="3228961" cy="369332"/>
          </a:xfrm>
          <a:prstGeom prst="rect">
            <a:avLst/>
          </a:prstGeom>
          <a:noFill/>
        </p:spPr>
        <p:txBody>
          <a:bodyPr wrap="none" rtlCol="0">
            <a:spAutoFit/>
          </a:bodyPr>
          <a:lstStyle/>
          <a:p>
            <a:r>
              <a:rPr lang="en-US" altLang="zh-CN"/>
              <a:t>www.andrew-programming.com</a:t>
            </a:r>
            <a:endParaRPr lang="en-US"/>
          </a:p>
        </p:txBody>
      </p:sp>
      <p:sp>
        <p:nvSpPr>
          <p:cNvPr id="5" name="Rectangle 4"/>
          <p:cNvSpPr/>
          <p:nvPr/>
        </p:nvSpPr>
        <p:spPr>
          <a:xfrm>
            <a:off x="623966" y="1011175"/>
            <a:ext cx="10433240" cy="830997"/>
          </a:xfrm>
          <a:prstGeom prst="rect">
            <a:avLst/>
          </a:prstGeom>
        </p:spPr>
        <p:txBody>
          <a:bodyPr wrap="square">
            <a:spAutoFit/>
          </a:bodyPr>
          <a:lstStyle/>
          <a:p>
            <a:r>
              <a:rPr lang="en-US" altLang="zh-CN" sz="2400"/>
              <a:t>IT</a:t>
            </a:r>
            <a:r>
              <a:rPr lang="zh-CN" altLang="en-US" sz="2400"/>
              <a:t>里的容器技术是英文单词</a:t>
            </a:r>
            <a:r>
              <a:rPr lang="en-US" altLang="zh-CN" sz="2400"/>
              <a:t>Linux Container</a:t>
            </a:r>
            <a:r>
              <a:rPr lang="zh-CN" altLang="en-US" sz="2400"/>
              <a:t>的直译。</a:t>
            </a:r>
            <a:r>
              <a:rPr lang="en-US" altLang="zh-CN" sz="2400"/>
              <a:t>container</a:t>
            </a:r>
            <a:r>
              <a:rPr lang="zh-CN" altLang="en-US" sz="2400"/>
              <a:t>这个单词有集装箱、容器的含义（主要偏集装箱意思）。</a:t>
            </a:r>
          </a:p>
        </p:txBody>
      </p:sp>
      <p:pic>
        <p:nvPicPr>
          <p:cNvPr id="3" name="Picture 2"/>
          <p:cNvPicPr>
            <a:picLocks noChangeAspect="1"/>
          </p:cNvPicPr>
          <p:nvPr/>
        </p:nvPicPr>
        <p:blipFill>
          <a:blip r:embed="rId2"/>
          <a:stretch>
            <a:fillRect/>
          </a:stretch>
        </p:blipFill>
        <p:spPr>
          <a:xfrm>
            <a:off x="1275604" y="2414014"/>
            <a:ext cx="4071590" cy="3487710"/>
          </a:xfrm>
          <a:prstGeom prst="rect">
            <a:avLst/>
          </a:prstGeom>
        </p:spPr>
      </p:pic>
      <p:pic>
        <p:nvPicPr>
          <p:cNvPr id="6" name="Picture 5"/>
          <p:cNvPicPr>
            <a:picLocks noChangeAspect="1"/>
          </p:cNvPicPr>
          <p:nvPr/>
        </p:nvPicPr>
        <p:blipFill>
          <a:blip r:embed="rId3"/>
          <a:stretch>
            <a:fillRect/>
          </a:stretch>
        </p:blipFill>
        <p:spPr>
          <a:xfrm>
            <a:off x="6186444" y="2600020"/>
            <a:ext cx="4811494" cy="3099191"/>
          </a:xfrm>
          <a:prstGeom prst="rect">
            <a:avLst/>
          </a:prstGeom>
        </p:spPr>
      </p:pic>
    </p:spTree>
    <p:extLst>
      <p:ext uri="{BB962C8B-B14F-4D97-AF65-F5344CB8AC3E}">
        <p14:creationId xmlns:p14="http://schemas.microsoft.com/office/powerpoint/2010/main" val="50117159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H_TYPE" val="#NeiR#"/>
  <p:tag name="MH_NUMBER" val="1"/>
  <p:tag name="MH_CATEGORY" val="#TuWHP#"/>
  <p:tag name="MH_LAYOUT" val="SubTitleText"/>
  <p:tag name="MH" val="20180109103855"/>
  <p:tag name="MH_LIBRARY" val="GRAPHIC"/>
</p:tagLst>
</file>

<file path=ppt/tags/tag2.xml><?xml version="1.0" encoding="utf-8"?>
<p:tagLst xmlns:a="http://schemas.openxmlformats.org/drawingml/2006/main" xmlns:r="http://schemas.openxmlformats.org/officeDocument/2006/relationships" xmlns:p="http://schemas.openxmlformats.org/presentationml/2006/main">
  <p:tag name="MH" val="20180109103855"/>
  <p:tag name="MH_LIBRARY" val="GRAPHIC"/>
  <p:tag name="MH_TYPE" val="Other"/>
  <p:tag name="MH_ORDER" val="1"/>
</p:tagLst>
</file>

<file path=ppt/tags/tag3.xml><?xml version="1.0" encoding="utf-8"?>
<p:tagLst xmlns:a="http://schemas.openxmlformats.org/drawingml/2006/main" xmlns:r="http://schemas.openxmlformats.org/officeDocument/2006/relationships" xmlns:p="http://schemas.openxmlformats.org/presentationml/2006/main">
  <p:tag name="MH" val="20180109103855"/>
  <p:tag name="MH_LIBRARY" val="GRAPHIC"/>
  <p:tag name="MH_TYPE" val="Other"/>
  <p:tag name="MH_ORDER" val="2"/>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110</TotalTime>
  <Words>915</Words>
  <Application>Microsoft Macintosh PowerPoint</Application>
  <PresentationFormat>Widescreen</PresentationFormat>
  <Paragraphs>49</Paragraphs>
  <Slides>14</Slides>
  <Notes>1</Notes>
  <HiddenSlides>1</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14</vt:i4>
      </vt:variant>
    </vt:vector>
  </HeadingPairs>
  <TitlesOfParts>
    <vt:vector size="28" baseType="lpstr">
      <vt:lpstr>Calibri</vt:lpstr>
      <vt:lpstr>Calibri Light</vt:lpstr>
      <vt:lpstr>DengXian</vt:lpstr>
      <vt:lpstr>Impact</vt:lpstr>
      <vt:lpstr>JQBiaoSongJT</vt:lpstr>
      <vt:lpstr>Microsoft YaHei</vt:lpstr>
      <vt:lpstr>Microsoft YaHei Light</vt:lpstr>
      <vt:lpstr>pingfang SC</vt:lpstr>
      <vt:lpstr>Segoe UI</vt:lpstr>
      <vt:lpstr>SimSun</vt:lpstr>
      <vt:lpstr>微软雅黑</vt:lpstr>
      <vt:lpstr>等线</vt:lpstr>
      <vt:lpstr>Arial</vt:lpstr>
      <vt:lpstr>Office Theme</vt:lpstr>
      <vt:lpstr>PowerPoint Presentation</vt:lpstr>
      <vt:lpstr>PowerPoint Presentation</vt:lpstr>
      <vt:lpstr>初识虚拟化、容器与Docker – 什么是虚拟化技术</vt:lpstr>
      <vt:lpstr>初识虚拟化、容器与Docker – 什么是虚拟化技术</vt:lpstr>
      <vt:lpstr>常见的虚拟化技术 - 硬件抽象层等级的虚拟化（Hardware Abstraction Level） </vt:lpstr>
      <vt:lpstr>常见的虚拟化技术 - 全虚拟化架构  </vt:lpstr>
      <vt:lpstr>常见的虚拟化技术 - 操作系统等级的虚拟化（Operating System Level） </vt:lpstr>
      <vt:lpstr>常见的虚拟化技术 - 编程语言等级的虚拟化（Programming Language Level） </vt:lpstr>
      <vt:lpstr>容器技术- 什么是容器技术? </vt:lpstr>
      <vt:lpstr>容器技术- 为什么需要容器技术 </vt:lpstr>
      <vt:lpstr>容器技术- 容器技术的实现原理 </vt:lpstr>
      <vt:lpstr>容器技术- 容器技术的特点 </vt:lpstr>
      <vt:lpstr>容器技术- 容器的标准化  </vt:lpstr>
      <vt:lpstr>容器技术- 什么是容器技术? </vt:lpstr>
    </vt:vector>
  </TitlesOfParts>
  <Company/>
  <LinksUpToDate>false</LinksUpToDate>
  <SharedDoc>false</SharedDoc>
  <HyperlinksChanged>false</HyperlinksChanged>
  <AppVersion>15.0037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10</cp:revision>
  <dcterms:created xsi:type="dcterms:W3CDTF">2019-07-17T06:51:07Z</dcterms:created>
  <dcterms:modified xsi:type="dcterms:W3CDTF">2019-07-17T08:42:05Z</dcterms:modified>
</cp:coreProperties>
</file>